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57" r:id="rId4"/>
    <p:sldId id="258" r:id="rId5"/>
    <p:sldId id="304" r:id="rId6"/>
    <p:sldId id="261" r:id="rId7"/>
    <p:sldId id="262" r:id="rId8"/>
    <p:sldId id="296" r:id="rId9"/>
    <p:sldId id="306" r:id="rId10"/>
    <p:sldId id="307" r:id="rId11"/>
    <p:sldId id="308" r:id="rId12"/>
    <p:sldId id="309" r:id="rId13"/>
    <p:sldId id="310" r:id="rId14"/>
    <p:sldId id="312" r:id="rId15"/>
    <p:sldId id="315" r:id="rId16"/>
    <p:sldId id="311" r:id="rId17"/>
    <p:sldId id="313" r:id="rId18"/>
    <p:sldId id="314"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189" autoAdjust="0"/>
  </p:normalViewPr>
  <p:slideViewPr>
    <p:cSldViewPr snapToGrid="0">
      <p:cViewPr varScale="1">
        <p:scale>
          <a:sx n="104" d="100"/>
          <a:sy n="104" d="100"/>
        </p:scale>
        <p:origin x="8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4F445-F096-4A84-AA2B-43AB999E23F6}" type="datetimeFigureOut">
              <a:rPr lang="en-US" smtClean="0"/>
              <a:t>6/18/2026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11453-9F7B-4132-BE3F-BA87DDFAEB35}" type="slidenum">
              <a:rPr lang="en-US" smtClean="0"/>
              <a:t>‹#›</a:t>
            </a:fld>
            <a:endParaRPr lang="en-US"/>
          </a:p>
        </p:txBody>
      </p:sp>
    </p:spTree>
    <p:extLst>
      <p:ext uri="{BB962C8B-B14F-4D97-AF65-F5344CB8AC3E}">
        <p14:creationId xmlns:p14="http://schemas.microsoft.com/office/powerpoint/2010/main" val="1387031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011453-9F7B-4132-BE3F-BA87DDFAEB35}" type="slidenum">
              <a:rPr lang="en-US" smtClean="0"/>
              <a:t>13</a:t>
            </a:fld>
            <a:endParaRPr lang="en-US"/>
          </a:p>
        </p:txBody>
      </p:sp>
    </p:spTree>
    <p:extLst>
      <p:ext uri="{BB962C8B-B14F-4D97-AF65-F5344CB8AC3E}">
        <p14:creationId xmlns:p14="http://schemas.microsoft.com/office/powerpoint/2010/main" val="3206962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4213-A0F5-8F0D-A218-EEAE533058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E04339-41E7-134B-FCFF-DC47932206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0696EC-ACD9-B107-C64D-6FA54B9AE4DC}"/>
              </a:ext>
            </a:extLst>
          </p:cNvPr>
          <p:cNvSpPr>
            <a:spLocks noGrp="1"/>
          </p:cNvSpPr>
          <p:nvPr>
            <p:ph type="dt" sz="half" idx="10"/>
          </p:nvPr>
        </p:nvSpPr>
        <p:spPr/>
        <p:txBody>
          <a:bodyPr/>
          <a:lstStyle/>
          <a:p>
            <a:fld id="{D834624F-92E1-4069-A577-EE503427B7B8}" type="datetimeFigureOut">
              <a:rPr lang="en-US" smtClean="0"/>
              <a:t>6/18/2026</a:t>
            </a:fld>
            <a:endParaRPr lang="en-US"/>
          </a:p>
        </p:txBody>
      </p:sp>
      <p:sp>
        <p:nvSpPr>
          <p:cNvPr id="5" name="Footer Placeholder 4">
            <a:extLst>
              <a:ext uri="{FF2B5EF4-FFF2-40B4-BE49-F238E27FC236}">
                <a16:creationId xmlns:a16="http://schemas.microsoft.com/office/drawing/2014/main" id="{B34D4CDB-8CE4-0653-BBF3-396D53ACE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936B9-70D1-8D1D-E964-30DBEA1099B5}"/>
              </a:ext>
            </a:extLst>
          </p:cNvPr>
          <p:cNvSpPr>
            <a:spLocks noGrp="1"/>
          </p:cNvSpPr>
          <p:nvPr>
            <p:ph type="sldNum" sz="quarter" idx="12"/>
          </p:nvPr>
        </p:nvSpPr>
        <p:spPr/>
        <p:txBody>
          <a:bodyPr/>
          <a:lstStyle/>
          <a:p>
            <a:fld id="{D0BA5E53-A773-4F0C-804B-82ACE3DD2AC8}" type="slidenum">
              <a:rPr lang="en-US" smtClean="0"/>
              <a:t>‹#›</a:t>
            </a:fld>
            <a:endParaRPr lang="en-US"/>
          </a:p>
        </p:txBody>
      </p:sp>
    </p:spTree>
    <p:extLst>
      <p:ext uri="{BB962C8B-B14F-4D97-AF65-F5344CB8AC3E}">
        <p14:creationId xmlns:p14="http://schemas.microsoft.com/office/powerpoint/2010/main" val="34999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06FA-3ADF-7297-EC14-C5C44E64E3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217C5C-D727-96E1-347E-F7E0D76147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1A8FB-FF2C-2A97-A8E7-A1E19549D189}"/>
              </a:ext>
            </a:extLst>
          </p:cNvPr>
          <p:cNvSpPr>
            <a:spLocks noGrp="1"/>
          </p:cNvSpPr>
          <p:nvPr>
            <p:ph type="dt" sz="half" idx="10"/>
          </p:nvPr>
        </p:nvSpPr>
        <p:spPr/>
        <p:txBody>
          <a:bodyPr/>
          <a:lstStyle/>
          <a:p>
            <a:fld id="{D834624F-92E1-4069-A577-EE503427B7B8}" type="datetimeFigureOut">
              <a:rPr lang="en-US" smtClean="0"/>
              <a:t>6/18/2026</a:t>
            </a:fld>
            <a:endParaRPr lang="en-US"/>
          </a:p>
        </p:txBody>
      </p:sp>
      <p:sp>
        <p:nvSpPr>
          <p:cNvPr id="5" name="Footer Placeholder 4">
            <a:extLst>
              <a:ext uri="{FF2B5EF4-FFF2-40B4-BE49-F238E27FC236}">
                <a16:creationId xmlns:a16="http://schemas.microsoft.com/office/drawing/2014/main" id="{50FB79BD-343D-27E5-E3BE-AE33D13E2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CAA33-9677-4822-E456-D3799586A67B}"/>
              </a:ext>
            </a:extLst>
          </p:cNvPr>
          <p:cNvSpPr>
            <a:spLocks noGrp="1"/>
          </p:cNvSpPr>
          <p:nvPr>
            <p:ph type="sldNum" sz="quarter" idx="12"/>
          </p:nvPr>
        </p:nvSpPr>
        <p:spPr/>
        <p:txBody>
          <a:bodyPr/>
          <a:lstStyle/>
          <a:p>
            <a:fld id="{D0BA5E53-A773-4F0C-804B-82ACE3DD2AC8}" type="slidenum">
              <a:rPr lang="en-US" smtClean="0"/>
              <a:t>‹#›</a:t>
            </a:fld>
            <a:endParaRPr lang="en-US"/>
          </a:p>
        </p:txBody>
      </p:sp>
    </p:spTree>
    <p:extLst>
      <p:ext uri="{BB962C8B-B14F-4D97-AF65-F5344CB8AC3E}">
        <p14:creationId xmlns:p14="http://schemas.microsoft.com/office/powerpoint/2010/main" val="32041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62A7C7-175F-09E7-149F-3E9B5B4B19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D9C866-7264-107F-4848-E39C6E8DDE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7FE5-B940-821A-344B-E2DB68AADD2B}"/>
              </a:ext>
            </a:extLst>
          </p:cNvPr>
          <p:cNvSpPr>
            <a:spLocks noGrp="1"/>
          </p:cNvSpPr>
          <p:nvPr>
            <p:ph type="dt" sz="half" idx="10"/>
          </p:nvPr>
        </p:nvSpPr>
        <p:spPr/>
        <p:txBody>
          <a:bodyPr/>
          <a:lstStyle/>
          <a:p>
            <a:fld id="{D834624F-92E1-4069-A577-EE503427B7B8}" type="datetimeFigureOut">
              <a:rPr lang="en-US" smtClean="0"/>
              <a:t>6/18/2026</a:t>
            </a:fld>
            <a:endParaRPr lang="en-US"/>
          </a:p>
        </p:txBody>
      </p:sp>
      <p:sp>
        <p:nvSpPr>
          <p:cNvPr id="5" name="Footer Placeholder 4">
            <a:extLst>
              <a:ext uri="{FF2B5EF4-FFF2-40B4-BE49-F238E27FC236}">
                <a16:creationId xmlns:a16="http://schemas.microsoft.com/office/drawing/2014/main" id="{6BFE99C5-647D-7F41-2EFC-B6ECA78E5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2F409-F15E-66C0-8F9B-1653592B361C}"/>
              </a:ext>
            </a:extLst>
          </p:cNvPr>
          <p:cNvSpPr>
            <a:spLocks noGrp="1"/>
          </p:cNvSpPr>
          <p:nvPr>
            <p:ph type="sldNum" sz="quarter" idx="12"/>
          </p:nvPr>
        </p:nvSpPr>
        <p:spPr/>
        <p:txBody>
          <a:bodyPr/>
          <a:lstStyle/>
          <a:p>
            <a:fld id="{D0BA5E53-A773-4F0C-804B-82ACE3DD2AC8}" type="slidenum">
              <a:rPr lang="en-US" smtClean="0"/>
              <a:t>‹#›</a:t>
            </a:fld>
            <a:endParaRPr lang="en-US"/>
          </a:p>
        </p:txBody>
      </p:sp>
    </p:spTree>
    <p:extLst>
      <p:ext uri="{BB962C8B-B14F-4D97-AF65-F5344CB8AC3E}">
        <p14:creationId xmlns:p14="http://schemas.microsoft.com/office/powerpoint/2010/main" val="78310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D691-921C-B260-3442-CDB25A64D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18DBA7-1AB1-437E-F9A0-73FA22151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4E0CB-AD68-73EA-2D21-E164227B3D36}"/>
              </a:ext>
            </a:extLst>
          </p:cNvPr>
          <p:cNvSpPr>
            <a:spLocks noGrp="1"/>
          </p:cNvSpPr>
          <p:nvPr>
            <p:ph type="dt" sz="half" idx="10"/>
          </p:nvPr>
        </p:nvSpPr>
        <p:spPr/>
        <p:txBody>
          <a:bodyPr/>
          <a:lstStyle/>
          <a:p>
            <a:fld id="{D834624F-92E1-4069-A577-EE503427B7B8}" type="datetimeFigureOut">
              <a:rPr lang="en-US" smtClean="0"/>
              <a:t>6/18/2026</a:t>
            </a:fld>
            <a:endParaRPr lang="en-US"/>
          </a:p>
        </p:txBody>
      </p:sp>
      <p:sp>
        <p:nvSpPr>
          <p:cNvPr id="5" name="Footer Placeholder 4">
            <a:extLst>
              <a:ext uri="{FF2B5EF4-FFF2-40B4-BE49-F238E27FC236}">
                <a16:creationId xmlns:a16="http://schemas.microsoft.com/office/drawing/2014/main" id="{7C357215-92C1-A15C-6F36-2662C9536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A9A46-D4C6-A9BC-0C53-355E8FC6B845}"/>
              </a:ext>
            </a:extLst>
          </p:cNvPr>
          <p:cNvSpPr>
            <a:spLocks noGrp="1"/>
          </p:cNvSpPr>
          <p:nvPr>
            <p:ph type="sldNum" sz="quarter" idx="12"/>
          </p:nvPr>
        </p:nvSpPr>
        <p:spPr/>
        <p:txBody>
          <a:bodyPr/>
          <a:lstStyle/>
          <a:p>
            <a:fld id="{D0BA5E53-A773-4F0C-804B-82ACE3DD2AC8}" type="slidenum">
              <a:rPr lang="en-US" smtClean="0"/>
              <a:t>‹#›</a:t>
            </a:fld>
            <a:endParaRPr lang="en-US"/>
          </a:p>
        </p:txBody>
      </p:sp>
    </p:spTree>
    <p:extLst>
      <p:ext uri="{BB962C8B-B14F-4D97-AF65-F5344CB8AC3E}">
        <p14:creationId xmlns:p14="http://schemas.microsoft.com/office/powerpoint/2010/main" val="254772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ABF3-0D13-F659-8EC0-5D8A4E6D0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A110B1-BFB0-5D70-2767-A66640F26F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4C8165-E773-6E8D-D4B3-5391909413F4}"/>
              </a:ext>
            </a:extLst>
          </p:cNvPr>
          <p:cNvSpPr>
            <a:spLocks noGrp="1"/>
          </p:cNvSpPr>
          <p:nvPr>
            <p:ph type="dt" sz="half" idx="10"/>
          </p:nvPr>
        </p:nvSpPr>
        <p:spPr/>
        <p:txBody>
          <a:bodyPr/>
          <a:lstStyle/>
          <a:p>
            <a:fld id="{D834624F-92E1-4069-A577-EE503427B7B8}" type="datetimeFigureOut">
              <a:rPr lang="en-US" smtClean="0"/>
              <a:t>6/18/2026</a:t>
            </a:fld>
            <a:endParaRPr lang="en-US"/>
          </a:p>
        </p:txBody>
      </p:sp>
      <p:sp>
        <p:nvSpPr>
          <p:cNvPr id="5" name="Footer Placeholder 4">
            <a:extLst>
              <a:ext uri="{FF2B5EF4-FFF2-40B4-BE49-F238E27FC236}">
                <a16:creationId xmlns:a16="http://schemas.microsoft.com/office/drawing/2014/main" id="{38405C19-BD19-94D4-7F49-34BC91BCB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DA2F2-228F-E5C0-351E-E905A2A0EA8C}"/>
              </a:ext>
            </a:extLst>
          </p:cNvPr>
          <p:cNvSpPr>
            <a:spLocks noGrp="1"/>
          </p:cNvSpPr>
          <p:nvPr>
            <p:ph type="sldNum" sz="quarter" idx="12"/>
          </p:nvPr>
        </p:nvSpPr>
        <p:spPr/>
        <p:txBody>
          <a:bodyPr/>
          <a:lstStyle/>
          <a:p>
            <a:fld id="{D0BA5E53-A773-4F0C-804B-82ACE3DD2AC8}" type="slidenum">
              <a:rPr lang="en-US" smtClean="0"/>
              <a:t>‹#›</a:t>
            </a:fld>
            <a:endParaRPr lang="en-US"/>
          </a:p>
        </p:txBody>
      </p:sp>
    </p:spTree>
    <p:extLst>
      <p:ext uri="{BB962C8B-B14F-4D97-AF65-F5344CB8AC3E}">
        <p14:creationId xmlns:p14="http://schemas.microsoft.com/office/powerpoint/2010/main" val="149745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E185-71C6-3A2A-AF26-81A8EFDBF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22430-C2C9-8BA2-038F-586A4E83F8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FBDDBE-33DC-CC9A-52FC-8474015E37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A91288-7D2D-B3A2-45F5-5497E417B70A}"/>
              </a:ext>
            </a:extLst>
          </p:cNvPr>
          <p:cNvSpPr>
            <a:spLocks noGrp="1"/>
          </p:cNvSpPr>
          <p:nvPr>
            <p:ph type="dt" sz="half" idx="10"/>
          </p:nvPr>
        </p:nvSpPr>
        <p:spPr/>
        <p:txBody>
          <a:bodyPr/>
          <a:lstStyle/>
          <a:p>
            <a:fld id="{D834624F-92E1-4069-A577-EE503427B7B8}" type="datetimeFigureOut">
              <a:rPr lang="en-US" smtClean="0"/>
              <a:t>6/18/2026</a:t>
            </a:fld>
            <a:endParaRPr lang="en-US"/>
          </a:p>
        </p:txBody>
      </p:sp>
      <p:sp>
        <p:nvSpPr>
          <p:cNvPr id="6" name="Footer Placeholder 5">
            <a:extLst>
              <a:ext uri="{FF2B5EF4-FFF2-40B4-BE49-F238E27FC236}">
                <a16:creationId xmlns:a16="http://schemas.microsoft.com/office/drawing/2014/main" id="{94CEFD30-9654-6EC5-6284-591AF6B323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9FDF1-FB3C-0E23-5CE9-5C404AEDB6F6}"/>
              </a:ext>
            </a:extLst>
          </p:cNvPr>
          <p:cNvSpPr>
            <a:spLocks noGrp="1"/>
          </p:cNvSpPr>
          <p:nvPr>
            <p:ph type="sldNum" sz="quarter" idx="12"/>
          </p:nvPr>
        </p:nvSpPr>
        <p:spPr/>
        <p:txBody>
          <a:bodyPr/>
          <a:lstStyle/>
          <a:p>
            <a:fld id="{D0BA5E53-A773-4F0C-804B-82ACE3DD2AC8}" type="slidenum">
              <a:rPr lang="en-US" smtClean="0"/>
              <a:t>‹#›</a:t>
            </a:fld>
            <a:endParaRPr lang="en-US"/>
          </a:p>
        </p:txBody>
      </p:sp>
    </p:spTree>
    <p:extLst>
      <p:ext uri="{BB962C8B-B14F-4D97-AF65-F5344CB8AC3E}">
        <p14:creationId xmlns:p14="http://schemas.microsoft.com/office/powerpoint/2010/main" val="304051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59F5-D504-60BC-A80C-ED089A5552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6FBE29-3909-4330-6FA6-6C8D76211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5E3500-EDF1-13E4-7F24-D221D71962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CA91F-4324-76B5-EA88-3913767A3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E804BB-64EC-062C-FAA5-1B584FB7E5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DDF1C9-EA4C-6066-D817-2067F2126E02}"/>
              </a:ext>
            </a:extLst>
          </p:cNvPr>
          <p:cNvSpPr>
            <a:spLocks noGrp="1"/>
          </p:cNvSpPr>
          <p:nvPr>
            <p:ph type="dt" sz="half" idx="10"/>
          </p:nvPr>
        </p:nvSpPr>
        <p:spPr/>
        <p:txBody>
          <a:bodyPr/>
          <a:lstStyle/>
          <a:p>
            <a:fld id="{D834624F-92E1-4069-A577-EE503427B7B8}" type="datetimeFigureOut">
              <a:rPr lang="en-US" smtClean="0"/>
              <a:t>6/18/2026</a:t>
            </a:fld>
            <a:endParaRPr lang="en-US"/>
          </a:p>
        </p:txBody>
      </p:sp>
      <p:sp>
        <p:nvSpPr>
          <p:cNvPr id="8" name="Footer Placeholder 7">
            <a:extLst>
              <a:ext uri="{FF2B5EF4-FFF2-40B4-BE49-F238E27FC236}">
                <a16:creationId xmlns:a16="http://schemas.microsoft.com/office/drawing/2014/main" id="{C3FE1669-F05D-3866-096F-E21C5820EB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80817B-D7F2-73B2-6003-1581693494DC}"/>
              </a:ext>
            </a:extLst>
          </p:cNvPr>
          <p:cNvSpPr>
            <a:spLocks noGrp="1"/>
          </p:cNvSpPr>
          <p:nvPr>
            <p:ph type="sldNum" sz="quarter" idx="12"/>
          </p:nvPr>
        </p:nvSpPr>
        <p:spPr/>
        <p:txBody>
          <a:bodyPr/>
          <a:lstStyle/>
          <a:p>
            <a:fld id="{D0BA5E53-A773-4F0C-804B-82ACE3DD2AC8}" type="slidenum">
              <a:rPr lang="en-US" smtClean="0"/>
              <a:t>‹#›</a:t>
            </a:fld>
            <a:endParaRPr lang="en-US"/>
          </a:p>
        </p:txBody>
      </p:sp>
    </p:spTree>
    <p:extLst>
      <p:ext uri="{BB962C8B-B14F-4D97-AF65-F5344CB8AC3E}">
        <p14:creationId xmlns:p14="http://schemas.microsoft.com/office/powerpoint/2010/main" val="424337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8D4B-C98B-6F6F-C4DC-D08D84DF99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6A93E1-0474-091A-A53B-C62ACA8C21D1}"/>
              </a:ext>
            </a:extLst>
          </p:cNvPr>
          <p:cNvSpPr>
            <a:spLocks noGrp="1"/>
          </p:cNvSpPr>
          <p:nvPr>
            <p:ph type="dt" sz="half" idx="10"/>
          </p:nvPr>
        </p:nvSpPr>
        <p:spPr/>
        <p:txBody>
          <a:bodyPr/>
          <a:lstStyle/>
          <a:p>
            <a:fld id="{D834624F-92E1-4069-A577-EE503427B7B8}" type="datetimeFigureOut">
              <a:rPr lang="en-US" smtClean="0"/>
              <a:t>6/18/2026</a:t>
            </a:fld>
            <a:endParaRPr lang="en-US"/>
          </a:p>
        </p:txBody>
      </p:sp>
      <p:sp>
        <p:nvSpPr>
          <p:cNvPr id="4" name="Footer Placeholder 3">
            <a:extLst>
              <a:ext uri="{FF2B5EF4-FFF2-40B4-BE49-F238E27FC236}">
                <a16:creationId xmlns:a16="http://schemas.microsoft.com/office/drawing/2014/main" id="{778A91BC-DF52-069F-512F-C23327D46A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F8C378-9239-517F-D309-7EA9D56FA441}"/>
              </a:ext>
            </a:extLst>
          </p:cNvPr>
          <p:cNvSpPr>
            <a:spLocks noGrp="1"/>
          </p:cNvSpPr>
          <p:nvPr>
            <p:ph type="sldNum" sz="quarter" idx="12"/>
          </p:nvPr>
        </p:nvSpPr>
        <p:spPr/>
        <p:txBody>
          <a:bodyPr/>
          <a:lstStyle/>
          <a:p>
            <a:fld id="{D0BA5E53-A773-4F0C-804B-82ACE3DD2AC8}" type="slidenum">
              <a:rPr lang="en-US" smtClean="0"/>
              <a:t>‹#›</a:t>
            </a:fld>
            <a:endParaRPr lang="en-US"/>
          </a:p>
        </p:txBody>
      </p:sp>
    </p:spTree>
    <p:extLst>
      <p:ext uri="{BB962C8B-B14F-4D97-AF65-F5344CB8AC3E}">
        <p14:creationId xmlns:p14="http://schemas.microsoft.com/office/powerpoint/2010/main" val="15407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161ADD-1CC8-E1C6-7240-C3A568580452}"/>
              </a:ext>
            </a:extLst>
          </p:cNvPr>
          <p:cNvSpPr>
            <a:spLocks noGrp="1"/>
          </p:cNvSpPr>
          <p:nvPr>
            <p:ph type="dt" sz="half" idx="10"/>
          </p:nvPr>
        </p:nvSpPr>
        <p:spPr/>
        <p:txBody>
          <a:bodyPr/>
          <a:lstStyle/>
          <a:p>
            <a:fld id="{D834624F-92E1-4069-A577-EE503427B7B8}" type="datetimeFigureOut">
              <a:rPr lang="en-US" smtClean="0"/>
              <a:t>6/18/2026</a:t>
            </a:fld>
            <a:endParaRPr lang="en-US"/>
          </a:p>
        </p:txBody>
      </p:sp>
      <p:sp>
        <p:nvSpPr>
          <p:cNvPr id="3" name="Footer Placeholder 2">
            <a:extLst>
              <a:ext uri="{FF2B5EF4-FFF2-40B4-BE49-F238E27FC236}">
                <a16:creationId xmlns:a16="http://schemas.microsoft.com/office/drawing/2014/main" id="{427F9A51-A156-67EB-BA52-06C47076C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67346C-A628-D34E-4BB6-BC3FA2D86ECF}"/>
              </a:ext>
            </a:extLst>
          </p:cNvPr>
          <p:cNvSpPr>
            <a:spLocks noGrp="1"/>
          </p:cNvSpPr>
          <p:nvPr>
            <p:ph type="sldNum" sz="quarter" idx="12"/>
          </p:nvPr>
        </p:nvSpPr>
        <p:spPr/>
        <p:txBody>
          <a:bodyPr/>
          <a:lstStyle/>
          <a:p>
            <a:fld id="{D0BA5E53-A773-4F0C-804B-82ACE3DD2AC8}" type="slidenum">
              <a:rPr lang="en-US" smtClean="0"/>
              <a:t>‹#›</a:t>
            </a:fld>
            <a:endParaRPr lang="en-US"/>
          </a:p>
        </p:txBody>
      </p:sp>
    </p:spTree>
    <p:extLst>
      <p:ext uri="{BB962C8B-B14F-4D97-AF65-F5344CB8AC3E}">
        <p14:creationId xmlns:p14="http://schemas.microsoft.com/office/powerpoint/2010/main" val="140407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1D0A-A790-86BD-33BF-1E66EA8FB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E4591-8C67-AF4A-274E-8A0C49A877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0782B9-161E-BEE9-F1DF-94D002744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E7867-C2AE-489D-81B6-88E1127736E8}"/>
              </a:ext>
            </a:extLst>
          </p:cNvPr>
          <p:cNvSpPr>
            <a:spLocks noGrp="1"/>
          </p:cNvSpPr>
          <p:nvPr>
            <p:ph type="dt" sz="half" idx="10"/>
          </p:nvPr>
        </p:nvSpPr>
        <p:spPr/>
        <p:txBody>
          <a:bodyPr/>
          <a:lstStyle/>
          <a:p>
            <a:fld id="{D834624F-92E1-4069-A577-EE503427B7B8}" type="datetimeFigureOut">
              <a:rPr lang="en-US" smtClean="0"/>
              <a:t>6/18/2026</a:t>
            </a:fld>
            <a:endParaRPr lang="en-US"/>
          </a:p>
        </p:txBody>
      </p:sp>
      <p:sp>
        <p:nvSpPr>
          <p:cNvPr id="6" name="Footer Placeholder 5">
            <a:extLst>
              <a:ext uri="{FF2B5EF4-FFF2-40B4-BE49-F238E27FC236}">
                <a16:creationId xmlns:a16="http://schemas.microsoft.com/office/drawing/2014/main" id="{EB21CDBF-104E-D505-CDDD-F3D9B9B01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A74D8-6A0C-A4CE-A376-C00074EA0D99}"/>
              </a:ext>
            </a:extLst>
          </p:cNvPr>
          <p:cNvSpPr>
            <a:spLocks noGrp="1"/>
          </p:cNvSpPr>
          <p:nvPr>
            <p:ph type="sldNum" sz="quarter" idx="12"/>
          </p:nvPr>
        </p:nvSpPr>
        <p:spPr/>
        <p:txBody>
          <a:bodyPr/>
          <a:lstStyle/>
          <a:p>
            <a:fld id="{D0BA5E53-A773-4F0C-804B-82ACE3DD2AC8}" type="slidenum">
              <a:rPr lang="en-US" smtClean="0"/>
              <a:t>‹#›</a:t>
            </a:fld>
            <a:endParaRPr lang="en-US"/>
          </a:p>
        </p:txBody>
      </p:sp>
    </p:spTree>
    <p:extLst>
      <p:ext uri="{BB962C8B-B14F-4D97-AF65-F5344CB8AC3E}">
        <p14:creationId xmlns:p14="http://schemas.microsoft.com/office/powerpoint/2010/main" val="17427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17A9-32DA-F5E2-98C2-293041632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5C23A3-6949-CF55-B56F-88B3B0120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ACBAB9-2A54-7059-B6CD-9B3A6EB88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7E5E0C-A78C-3E12-9976-256CCC6D94A5}"/>
              </a:ext>
            </a:extLst>
          </p:cNvPr>
          <p:cNvSpPr>
            <a:spLocks noGrp="1"/>
          </p:cNvSpPr>
          <p:nvPr>
            <p:ph type="dt" sz="half" idx="10"/>
          </p:nvPr>
        </p:nvSpPr>
        <p:spPr/>
        <p:txBody>
          <a:bodyPr/>
          <a:lstStyle/>
          <a:p>
            <a:fld id="{D834624F-92E1-4069-A577-EE503427B7B8}" type="datetimeFigureOut">
              <a:rPr lang="en-US" smtClean="0"/>
              <a:t>6/18/2026</a:t>
            </a:fld>
            <a:endParaRPr lang="en-US"/>
          </a:p>
        </p:txBody>
      </p:sp>
      <p:sp>
        <p:nvSpPr>
          <p:cNvPr id="6" name="Footer Placeholder 5">
            <a:extLst>
              <a:ext uri="{FF2B5EF4-FFF2-40B4-BE49-F238E27FC236}">
                <a16:creationId xmlns:a16="http://schemas.microsoft.com/office/drawing/2014/main" id="{F2584DAD-DB9B-4A61-FAE1-FB79305FE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6AB2E-D677-21A7-F56D-E8294F6C1F4A}"/>
              </a:ext>
            </a:extLst>
          </p:cNvPr>
          <p:cNvSpPr>
            <a:spLocks noGrp="1"/>
          </p:cNvSpPr>
          <p:nvPr>
            <p:ph type="sldNum" sz="quarter" idx="12"/>
          </p:nvPr>
        </p:nvSpPr>
        <p:spPr/>
        <p:txBody>
          <a:bodyPr/>
          <a:lstStyle/>
          <a:p>
            <a:fld id="{D0BA5E53-A773-4F0C-804B-82ACE3DD2AC8}" type="slidenum">
              <a:rPr lang="en-US" smtClean="0"/>
              <a:t>‹#›</a:t>
            </a:fld>
            <a:endParaRPr lang="en-US"/>
          </a:p>
        </p:txBody>
      </p:sp>
    </p:spTree>
    <p:extLst>
      <p:ext uri="{BB962C8B-B14F-4D97-AF65-F5344CB8AC3E}">
        <p14:creationId xmlns:p14="http://schemas.microsoft.com/office/powerpoint/2010/main" val="285028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548CFE-8249-B2E8-BFA7-D5CEA85F7C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E93EE7-DD6F-228F-9FA9-EEAF42BCFC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B0EEB-0276-90AC-50C7-1A5846A5C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34624F-92E1-4069-A577-EE503427B7B8}" type="datetimeFigureOut">
              <a:rPr lang="en-US" smtClean="0"/>
              <a:t>6/18/2026</a:t>
            </a:fld>
            <a:endParaRPr lang="en-US"/>
          </a:p>
        </p:txBody>
      </p:sp>
      <p:sp>
        <p:nvSpPr>
          <p:cNvPr id="5" name="Footer Placeholder 4">
            <a:extLst>
              <a:ext uri="{FF2B5EF4-FFF2-40B4-BE49-F238E27FC236}">
                <a16:creationId xmlns:a16="http://schemas.microsoft.com/office/drawing/2014/main" id="{6ACDE2F2-34A7-08CF-0B3D-5078F3CD3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D3248AC-8619-5443-59CA-F54401125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BA5E53-A773-4F0C-804B-82ACE3DD2AC8}" type="slidenum">
              <a:rPr lang="en-US" smtClean="0"/>
              <a:t>‹#›</a:t>
            </a:fld>
            <a:endParaRPr lang="en-US"/>
          </a:p>
        </p:txBody>
      </p:sp>
    </p:spTree>
    <p:extLst>
      <p:ext uri="{BB962C8B-B14F-4D97-AF65-F5344CB8AC3E}">
        <p14:creationId xmlns:p14="http://schemas.microsoft.com/office/powerpoint/2010/main" val="223033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deed.com/jobs?q=lake+forest+college&amp;l=Lake+Forest%2C+IL&amp;radius=25&amp;from=searchOnDesktopSerp%2Cwhereautocomplete&amp;vjk=05b7c0341297f71f" TargetMode="External"/><Relationship Id="rId2" Type="http://schemas.openxmlformats.org/officeDocument/2006/relationships/hyperlink" Target="https://workforcenow.adp.com/mascsr/default/mdf/recruitment/recruitment.html?cid=42c57bd5-6043-4b07-a424-fa124627e8d0&amp;ccId=19000101_000001&amp;lang=en_US&amp;source=CC2&amp;selectedMenuKey=CareerCenter" TargetMode="External"/><Relationship Id="rId1" Type="http://schemas.openxmlformats.org/officeDocument/2006/relationships/slideLayout" Target="../slideLayouts/slideLayout2.xml"/><Relationship Id="rId6" Type="http://schemas.openxmlformats.org/officeDocument/2006/relationships/hyperlink" Target="https://www.higheredjobs.com/search/" TargetMode="External"/><Relationship Id="rId5" Type="http://schemas.openxmlformats.org/officeDocument/2006/relationships/hyperlink" Target="https://www.linkedin.com/jobs/lake-forest-college-jobs-worldwide?f_C=164669&amp;trk=org-jobs_cta_face-pile-cta&amp;position=1&amp;pageNum=0" TargetMode="External"/><Relationship Id="rId4" Type="http://schemas.openxmlformats.org/officeDocument/2006/relationships/hyperlink" Target="https://careers.insidehighered.com/searchjobs/?Keywords=lake+forest+college&amp;radialtown=Lake+Forest%2C+Illinois&amp;LocationId=5838741&amp;RadialLocation=20"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orkforcenow.adp.com/mascsr/default/mdf/recruitment/recruitment.html?cid=42c57bd5-6043-4b07-a424-fa124627e8d0&amp;ccId=19000101_000001&amp;lang=en_US&amp;source=CC2&amp;selectedMenuKey=CareerCent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workforcenow.adp.com/" TargetMode="Externa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3F4F-7D4E-DC49-232D-20EBF4FED4B3}"/>
              </a:ext>
            </a:extLst>
          </p:cNvPr>
          <p:cNvSpPr>
            <a:spLocks noGrp="1"/>
          </p:cNvSpPr>
          <p:nvPr>
            <p:ph type="ctrTitle"/>
          </p:nvPr>
        </p:nvSpPr>
        <p:spPr/>
        <p:txBody>
          <a:bodyPr/>
          <a:lstStyle/>
          <a:p>
            <a:r>
              <a:rPr lang="en-US" dirty="0"/>
              <a:t>Navigating ADP Recruitment</a:t>
            </a:r>
          </a:p>
        </p:txBody>
      </p:sp>
      <p:sp>
        <p:nvSpPr>
          <p:cNvPr id="3" name="Subtitle 2">
            <a:extLst>
              <a:ext uri="{FF2B5EF4-FFF2-40B4-BE49-F238E27FC236}">
                <a16:creationId xmlns:a16="http://schemas.microsoft.com/office/drawing/2014/main" id="{EBE99909-8817-1A40-E853-44964169117D}"/>
              </a:ext>
            </a:extLst>
          </p:cNvPr>
          <p:cNvSpPr>
            <a:spLocks noGrp="1"/>
          </p:cNvSpPr>
          <p:nvPr>
            <p:ph type="subTitle" idx="1"/>
          </p:nvPr>
        </p:nvSpPr>
        <p:spPr/>
        <p:txBody>
          <a:bodyPr/>
          <a:lstStyle/>
          <a:p>
            <a:r>
              <a:rPr lang="en-US" dirty="0"/>
              <a:t>Manager Access</a:t>
            </a:r>
          </a:p>
        </p:txBody>
      </p:sp>
    </p:spTree>
    <p:extLst>
      <p:ext uri="{BB962C8B-B14F-4D97-AF65-F5344CB8AC3E}">
        <p14:creationId xmlns:p14="http://schemas.microsoft.com/office/powerpoint/2010/main" val="974592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3F666B-9F10-68D3-8E5B-32AAC596A502}"/>
              </a:ext>
            </a:extLst>
          </p:cNvPr>
          <p:cNvPicPr>
            <a:picLocks noChangeAspect="1"/>
          </p:cNvPicPr>
          <p:nvPr/>
        </p:nvPicPr>
        <p:blipFill>
          <a:blip r:embed="rId2"/>
          <a:stretch>
            <a:fillRect/>
          </a:stretch>
        </p:blipFill>
        <p:spPr>
          <a:xfrm>
            <a:off x="46781" y="147179"/>
            <a:ext cx="12098438" cy="6563641"/>
          </a:xfrm>
          <a:prstGeom prst="rect">
            <a:avLst/>
          </a:prstGeom>
        </p:spPr>
      </p:pic>
      <p:sp>
        <p:nvSpPr>
          <p:cNvPr id="5" name="TextBox 4">
            <a:extLst>
              <a:ext uri="{FF2B5EF4-FFF2-40B4-BE49-F238E27FC236}">
                <a16:creationId xmlns:a16="http://schemas.microsoft.com/office/drawing/2014/main" id="{20D76667-3C95-5056-80ED-16B438C9CFE3}"/>
              </a:ext>
            </a:extLst>
          </p:cNvPr>
          <p:cNvSpPr txBox="1"/>
          <p:nvPr/>
        </p:nvSpPr>
        <p:spPr>
          <a:xfrm>
            <a:off x="2806065" y="2023795"/>
            <a:ext cx="4785360" cy="369332"/>
          </a:xfrm>
          <a:prstGeom prst="rect">
            <a:avLst/>
          </a:prstGeom>
          <a:solidFill>
            <a:srgbClr val="92D050"/>
          </a:solidFill>
        </p:spPr>
        <p:txBody>
          <a:bodyPr wrap="square" rtlCol="0">
            <a:spAutoFit/>
          </a:bodyPr>
          <a:lstStyle/>
          <a:p>
            <a:r>
              <a:rPr lang="en-US" dirty="0"/>
              <a:t>Now you are in the Recruitment dashboard.</a:t>
            </a:r>
          </a:p>
        </p:txBody>
      </p:sp>
    </p:spTree>
    <p:extLst>
      <p:ext uri="{BB962C8B-B14F-4D97-AF65-F5344CB8AC3E}">
        <p14:creationId xmlns:p14="http://schemas.microsoft.com/office/powerpoint/2010/main" val="238933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07555-8C2D-B827-B762-E4FD791E0A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97A239-7909-64C0-E565-7704B65F9393}"/>
              </a:ext>
            </a:extLst>
          </p:cNvPr>
          <p:cNvPicPr>
            <a:picLocks noChangeAspect="1"/>
          </p:cNvPicPr>
          <p:nvPr/>
        </p:nvPicPr>
        <p:blipFill>
          <a:blip r:embed="rId2"/>
          <a:stretch>
            <a:fillRect/>
          </a:stretch>
        </p:blipFill>
        <p:spPr>
          <a:xfrm>
            <a:off x="193963" y="345294"/>
            <a:ext cx="11804073" cy="4807661"/>
          </a:xfrm>
          <a:prstGeom prst="rect">
            <a:avLst/>
          </a:prstGeom>
        </p:spPr>
      </p:pic>
      <p:sp>
        <p:nvSpPr>
          <p:cNvPr id="5" name="TextBox 4">
            <a:extLst>
              <a:ext uri="{FF2B5EF4-FFF2-40B4-BE49-F238E27FC236}">
                <a16:creationId xmlns:a16="http://schemas.microsoft.com/office/drawing/2014/main" id="{2696D08F-0613-3E76-900D-BC10C655F925}"/>
              </a:ext>
            </a:extLst>
          </p:cNvPr>
          <p:cNvSpPr txBox="1"/>
          <p:nvPr/>
        </p:nvSpPr>
        <p:spPr>
          <a:xfrm>
            <a:off x="2806065" y="2023795"/>
            <a:ext cx="4785360" cy="646331"/>
          </a:xfrm>
          <a:prstGeom prst="rect">
            <a:avLst/>
          </a:prstGeom>
          <a:solidFill>
            <a:srgbClr val="92D050"/>
          </a:solidFill>
        </p:spPr>
        <p:txBody>
          <a:bodyPr wrap="square" rtlCol="0">
            <a:spAutoFit/>
          </a:bodyPr>
          <a:lstStyle/>
          <a:p>
            <a:r>
              <a:rPr lang="en-US" dirty="0"/>
              <a:t>To View Candidate Applications and Resumes</a:t>
            </a:r>
          </a:p>
          <a:p>
            <a:r>
              <a:rPr lang="en-US" dirty="0"/>
              <a:t>Click on the Candidates Tab</a:t>
            </a:r>
          </a:p>
        </p:txBody>
      </p:sp>
      <p:cxnSp>
        <p:nvCxnSpPr>
          <p:cNvPr id="6" name="Straight Arrow Connector 5">
            <a:extLst>
              <a:ext uri="{FF2B5EF4-FFF2-40B4-BE49-F238E27FC236}">
                <a16:creationId xmlns:a16="http://schemas.microsoft.com/office/drawing/2014/main" id="{00BE6152-4090-2C7D-EAF6-348BDB385517}"/>
              </a:ext>
            </a:extLst>
          </p:cNvPr>
          <p:cNvCxnSpPr/>
          <p:nvPr/>
        </p:nvCxnSpPr>
        <p:spPr>
          <a:xfrm flipH="1">
            <a:off x="1459345" y="2281382"/>
            <a:ext cx="1346720" cy="3140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21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6D1A2A-B049-50BA-F1CA-053D741B3F29}"/>
              </a:ext>
            </a:extLst>
          </p:cNvPr>
          <p:cNvPicPr>
            <a:picLocks noChangeAspect="1"/>
          </p:cNvPicPr>
          <p:nvPr/>
        </p:nvPicPr>
        <p:blipFill>
          <a:blip r:embed="rId2"/>
          <a:stretch>
            <a:fillRect/>
          </a:stretch>
        </p:blipFill>
        <p:spPr>
          <a:xfrm>
            <a:off x="0" y="741691"/>
            <a:ext cx="12192000" cy="5374618"/>
          </a:xfrm>
          <a:prstGeom prst="rect">
            <a:avLst/>
          </a:prstGeom>
        </p:spPr>
      </p:pic>
      <p:sp>
        <p:nvSpPr>
          <p:cNvPr id="7" name="TextBox 6">
            <a:extLst>
              <a:ext uri="{FF2B5EF4-FFF2-40B4-BE49-F238E27FC236}">
                <a16:creationId xmlns:a16="http://schemas.microsoft.com/office/drawing/2014/main" id="{0F7835D6-3F4C-819E-16E7-42587EA74DDD}"/>
              </a:ext>
            </a:extLst>
          </p:cNvPr>
          <p:cNvSpPr txBox="1"/>
          <p:nvPr/>
        </p:nvSpPr>
        <p:spPr>
          <a:xfrm>
            <a:off x="3882390" y="1528495"/>
            <a:ext cx="4785360" cy="646331"/>
          </a:xfrm>
          <a:prstGeom prst="rect">
            <a:avLst/>
          </a:prstGeom>
          <a:solidFill>
            <a:srgbClr val="92D050"/>
          </a:solidFill>
        </p:spPr>
        <p:txBody>
          <a:bodyPr wrap="square" rtlCol="0">
            <a:spAutoFit/>
          </a:bodyPr>
          <a:lstStyle/>
          <a:p>
            <a:r>
              <a:rPr lang="en-US" dirty="0"/>
              <a:t>In the Candidates Tab, you will be able to see the Applications</a:t>
            </a:r>
          </a:p>
        </p:txBody>
      </p:sp>
      <p:cxnSp>
        <p:nvCxnSpPr>
          <p:cNvPr id="9" name="Straight Arrow Connector 8">
            <a:extLst>
              <a:ext uri="{FF2B5EF4-FFF2-40B4-BE49-F238E27FC236}">
                <a16:creationId xmlns:a16="http://schemas.microsoft.com/office/drawing/2014/main" id="{B5675149-1C29-B2EE-46DC-8AD6489447D5}"/>
              </a:ext>
            </a:extLst>
          </p:cNvPr>
          <p:cNvCxnSpPr/>
          <p:nvPr/>
        </p:nvCxnSpPr>
        <p:spPr>
          <a:xfrm flipH="1">
            <a:off x="2219325" y="1851660"/>
            <a:ext cx="1663065" cy="4057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21921EA-3762-6C90-FEE8-FB44E3DE0E1B}"/>
              </a:ext>
            </a:extLst>
          </p:cNvPr>
          <p:cNvSpPr txBox="1"/>
          <p:nvPr/>
        </p:nvSpPr>
        <p:spPr>
          <a:xfrm>
            <a:off x="4431954" y="2257425"/>
            <a:ext cx="4693573" cy="646331"/>
          </a:xfrm>
          <a:prstGeom prst="rect">
            <a:avLst/>
          </a:prstGeom>
          <a:solidFill>
            <a:schemeClr val="accent6">
              <a:lumMod val="20000"/>
              <a:lumOff val="80000"/>
            </a:schemeClr>
          </a:solidFill>
        </p:spPr>
        <p:txBody>
          <a:bodyPr wrap="square" rtlCol="0">
            <a:spAutoFit/>
          </a:bodyPr>
          <a:lstStyle/>
          <a:p>
            <a:r>
              <a:rPr lang="en-US" dirty="0"/>
              <a:t>You can view all Requisitions you have access to and can filter by status.</a:t>
            </a:r>
          </a:p>
        </p:txBody>
      </p:sp>
      <p:cxnSp>
        <p:nvCxnSpPr>
          <p:cNvPr id="13" name="Straight Arrow Connector 12">
            <a:extLst>
              <a:ext uri="{FF2B5EF4-FFF2-40B4-BE49-F238E27FC236}">
                <a16:creationId xmlns:a16="http://schemas.microsoft.com/office/drawing/2014/main" id="{F2DACE08-6C83-5A47-FFC3-27C3088225C6}"/>
              </a:ext>
            </a:extLst>
          </p:cNvPr>
          <p:cNvCxnSpPr/>
          <p:nvPr/>
        </p:nvCxnSpPr>
        <p:spPr>
          <a:xfrm flipH="1" flipV="1">
            <a:off x="3334327" y="2382982"/>
            <a:ext cx="1025237" cy="1754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8E6CDFE-F89B-59BC-1B15-834329ECD398}"/>
              </a:ext>
            </a:extLst>
          </p:cNvPr>
          <p:cNvSpPr txBox="1"/>
          <p:nvPr/>
        </p:nvSpPr>
        <p:spPr>
          <a:xfrm>
            <a:off x="932873" y="32581"/>
            <a:ext cx="9125527" cy="646331"/>
          </a:xfrm>
          <a:prstGeom prst="rect">
            <a:avLst/>
          </a:prstGeom>
          <a:solidFill>
            <a:srgbClr val="FFFF00"/>
          </a:solidFill>
        </p:spPr>
        <p:txBody>
          <a:bodyPr wrap="square" rtlCol="0">
            <a:spAutoFit/>
          </a:bodyPr>
          <a:lstStyle/>
          <a:p>
            <a:r>
              <a:rPr lang="en-US" dirty="0"/>
              <a:t>Currently, we are only using ADP as a repository for Applications and resumes. </a:t>
            </a:r>
          </a:p>
          <a:p>
            <a:r>
              <a:rPr lang="en-US" dirty="0"/>
              <a:t>Eventually, we will move into workflows and communicating with candidates via ADP.</a:t>
            </a:r>
          </a:p>
        </p:txBody>
      </p:sp>
      <p:sp>
        <p:nvSpPr>
          <p:cNvPr id="15" name="TextBox 14">
            <a:extLst>
              <a:ext uri="{FF2B5EF4-FFF2-40B4-BE49-F238E27FC236}">
                <a16:creationId xmlns:a16="http://schemas.microsoft.com/office/drawing/2014/main" id="{E78927B0-AC06-9886-CAEF-F8AB401DDD6C}"/>
              </a:ext>
            </a:extLst>
          </p:cNvPr>
          <p:cNvSpPr txBox="1"/>
          <p:nvPr/>
        </p:nvSpPr>
        <p:spPr>
          <a:xfrm>
            <a:off x="212436" y="3334327"/>
            <a:ext cx="312906" cy="369332"/>
          </a:xfrm>
          <a:prstGeom prst="rect">
            <a:avLst/>
          </a:prstGeom>
          <a:noFill/>
        </p:spPr>
        <p:txBody>
          <a:bodyPr wrap="none" rtlCol="0">
            <a:spAutoFit/>
          </a:bodyPr>
          <a:lstStyle/>
          <a:p>
            <a:r>
              <a:rPr lang="en-US" dirty="0"/>
              <a:t>X</a:t>
            </a:r>
          </a:p>
        </p:txBody>
      </p:sp>
      <p:sp>
        <p:nvSpPr>
          <p:cNvPr id="16" name="TextBox 15">
            <a:extLst>
              <a:ext uri="{FF2B5EF4-FFF2-40B4-BE49-F238E27FC236}">
                <a16:creationId xmlns:a16="http://schemas.microsoft.com/office/drawing/2014/main" id="{F86E87C6-4B73-D00B-8651-2FF32B75147C}"/>
              </a:ext>
            </a:extLst>
          </p:cNvPr>
          <p:cNvSpPr txBox="1"/>
          <p:nvPr/>
        </p:nvSpPr>
        <p:spPr>
          <a:xfrm>
            <a:off x="812800" y="3365104"/>
            <a:ext cx="1173019" cy="307777"/>
          </a:xfrm>
          <a:prstGeom prst="rect">
            <a:avLst/>
          </a:prstGeom>
          <a:solidFill>
            <a:schemeClr val="accent6">
              <a:lumMod val="20000"/>
              <a:lumOff val="80000"/>
            </a:schemeClr>
          </a:solidFill>
        </p:spPr>
        <p:txBody>
          <a:bodyPr wrap="square" rtlCol="0">
            <a:spAutoFit/>
          </a:bodyPr>
          <a:lstStyle/>
          <a:p>
            <a:r>
              <a:rPr lang="en-US" sz="1400" dirty="0"/>
              <a:t>Do not use</a:t>
            </a:r>
          </a:p>
        </p:txBody>
      </p:sp>
      <p:cxnSp>
        <p:nvCxnSpPr>
          <p:cNvPr id="18" name="Straight Arrow Connector 17">
            <a:extLst>
              <a:ext uri="{FF2B5EF4-FFF2-40B4-BE49-F238E27FC236}">
                <a16:creationId xmlns:a16="http://schemas.microsoft.com/office/drawing/2014/main" id="{8011D80B-9491-4248-9D24-49D5E3445A72}"/>
              </a:ext>
            </a:extLst>
          </p:cNvPr>
          <p:cNvCxnSpPr/>
          <p:nvPr/>
        </p:nvCxnSpPr>
        <p:spPr>
          <a:xfrm flipH="1">
            <a:off x="591127" y="3518993"/>
            <a:ext cx="2216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DEA7C4E-74CF-4E03-73D2-13DB9C8FB5F2}"/>
              </a:ext>
            </a:extLst>
          </p:cNvPr>
          <p:cNvSpPr txBox="1"/>
          <p:nvPr/>
        </p:nvSpPr>
        <p:spPr>
          <a:xfrm>
            <a:off x="212437" y="6116308"/>
            <a:ext cx="3343564" cy="646331"/>
          </a:xfrm>
          <a:prstGeom prst="rect">
            <a:avLst/>
          </a:prstGeom>
          <a:solidFill>
            <a:schemeClr val="accent6">
              <a:lumMod val="20000"/>
              <a:lumOff val="80000"/>
            </a:schemeClr>
          </a:solidFill>
        </p:spPr>
        <p:txBody>
          <a:bodyPr wrap="square" rtlCol="0">
            <a:spAutoFit/>
          </a:bodyPr>
          <a:lstStyle/>
          <a:p>
            <a:r>
              <a:rPr lang="en-US" dirty="0"/>
              <a:t>To access an application, click the link on the candidate name</a:t>
            </a:r>
          </a:p>
        </p:txBody>
      </p:sp>
      <p:cxnSp>
        <p:nvCxnSpPr>
          <p:cNvPr id="21" name="Straight Arrow Connector 20">
            <a:extLst>
              <a:ext uri="{FF2B5EF4-FFF2-40B4-BE49-F238E27FC236}">
                <a16:creationId xmlns:a16="http://schemas.microsoft.com/office/drawing/2014/main" id="{B71232FD-3010-4337-3496-D116F9D7A497}"/>
              </a:ext>
            </a:extLst>
          </p:cNvPr>
          <p:cNvCxnSpPr>
            <a:stCxn id="19" idx="0"/>
          </p:cNvCxnSpPr>
          <p:nvPr/>
        </p:nvCxnSpPr>
        <p:spPr>
          <a:xfrm flipH="1" flipV="1">
            <a:off x="932873" y="4682836"/>
            <a:ext cx="951346" cy="14334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1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AD3C9445-0407-C2E7-C050-556411C3ED5C}"/>
              </a:ext>
            </a:extLst>
          </p:cNvPr>
          <p:cNvPicPr>
            <a:picLocks noChangeAspect="1"/>
          </p:cNvPicPr>
          <p:nvPr/>
        </p:nvPicPr>
        <p:blipFill>
          <a:blip r:embed="rId3"/>
          <a:stretch>
            <a:fillRect/>
          </a:stretch>
        </p:blipFill>
        <p:spPr>
          <a:xfrm>
            <a:off x="146807" y="977609"/>
            <a:ext cx="11898385" cy="5239481"/>
          </a:xfrm>
          <a:prstGeom prst="rect">
            <a:avLst/>
          </a:prstGeom>
        </p:spPr>
      </p:pic>
      <p:sp>
        <p:nvSpPr>
          <p:cNvPr id="5" name="TextBox 4">
            <a:extLst>
              <a:ext uri="{FF2B5EF4-FFF2-40B4-BE49-F238E27FC236}">
                <a16:creationId xmlns:a16="http://schemas.microsoft.com/office/drawing/2014/main" id="{6E015938-0292-30FD-7105-BF19752638B0}"/>
              </a:ext>
            </a:extLst>
          </p:cNvPr>
          <p:cNvSpPr txBox="1"/>
          <p:nvPr/>
        </p:nvSpPr>
        <p:spPr>
          <a:xfrm>
            <a:off x="152400" y="87114"/>
            <a:ext cx="11182350" cy="923330"/>
          </a:xfrm>
          <a:prstGeom prst="rect">
            <a:avLst/>
          </a:prstGeom>
          <a:solidFill>
            <a:srgbClr val="92D050"/>
          </a:solidFill>
        </p:spPr>
        <p:txBody>
          <a:bodyPr wrap="square" rtlCol="0">
            <a:spAutoFit/>
          </a:bodyPr>
          <a:lstStyle/>
          <a:p>
            <a:r>
              <a:rPr lang="en-US" dirty="0"/>
              <a:t>Once you click the link on the candidate name, you will be in the Candidate Profile.</a:t>
            </a:r>
          </a:p>
          <a:p>
            <a:r>
              <a:rPr lang="en-US" dirty="0"/>
              <a:t>Here you will see: Resume, Application and Responses to Screener Questions and you will be able to download, print and view the candidate’s information.</a:t>
            </a:r>
          </a:p>
        </p:txBody>
      </p:sp>
      <p:sp>
        <p:nvSpPr>
          <p:cNvPr id="6" name="TextBox 5">
            <a:extLst>
              <a:ext uri="{FF2B5EF4-FFF2-40B4-BE49-F238E27FC236}">
                <a16:creationId xmlns:a16="http://schemas.microsoft.com/office/drawing/2014/main" id="{66DF1C05-D715-2760-3A56-74437D6A3FD8}"/>
              </a:ext>
            </a:extLst>
          </p:cNvPr>
          <p:cNvSpPr txBox="1"/>
          <p:nvPr/>
        </p:nvSpPr>
        <p:spPr>
          <a:xfrm>
            <a:off x="8810625" y="2336345"/>
            <a:ext cx="2162175" cy="369332"/>
          </a:xfrm>
          <a:prstGeom prst="rect">
            <a:avLst/>
          </a:prstGeom>
          <a:noFill/>
        </p:spPr>
        <p:txBody>
          <a:bodyPr wrap="square" rtlCol="0">
            <a:spAutoFit/>
          </a:bodyPr>
          <a:lstStyle/>
          <a:p>
            <a:r>
              <a:rPr lang="en-US" dirty="0"/>
              <a:t>XXXXXXXXXXXX</a:t>
            </a:r>
          </a:p>
        </p:txBody>
      </p:sp>
      <p:sp>
        <p:nvSpPr>
          <p:cNvPr id="12" name="TextBox 11">
            <a:extLst>
              <a:ext uri="{FF2B5EF4-FFF2-40B4-BE49-F238E27FC236}">
                <a16:creationId xmlns:a16="http://schemas.microsoft.com/office/drawing/2014/main" id="{00D99864-7FE0-0F73-2A11-142F73BAB686}"/>
              </a:ext>
            </a:extLst>
          </p:cNvPr>
          <p:cNvSpPr txBox="1"/>
          <p:nvPr/>
        </p:nvSpPr>
        <p:spPr>
          <a:xfrm>
            <a:off x="9109075" y="2705677"/>
            <a:ext cx="1173019" cy="307777"/>
          </a:xfrm>
          <a:prstGeom prst="rect">
            <a:avLst/>
          </a:prstGeom>
          <a:solidFill>
            <a:schemeClr val="accent6">
              <a:lumMod val="20000"/>
              <a:lumOff val="80000"/>
            </a:schemeClr>
          </a:solidFill>
        </p:spPr>
        <p:txBody>
          <a:bodyPr wrap="square" rtlCol="0">
            <a:spAutoFit/>
          </a:bodyPr>
          <a:lstStyle/>
          <a:p>
            <a:r>
              <a:rPr lang="en-US" sz="1400" dirty="0"/>
              <a:t>Do not use</a:t>
            </a:r>
          </a:p>
        </p:txBody>
      </p:sp>
      <p:sp>
        <p:nvSpPr>
          <p:cNvPr id="15" name="TextBox 14">
            <a:extLst>
              <a:ext uri="{FF2B5EF4-FFF2-40B4-BE49-F238E27FC236}">
                <a16:creationId xmlns:a16="http://schemas.microsoft.com/office/drawing/2014/main" id="{A50C5B9C-AEA5-EA81-12D0-C140F920087B}"/>
              </a:ext>
            </a:extLst>
          </p:cNvPr>
          <p:cNvSpPr txBox="1"/>
          <p:nvPr/>
        </p:nvSpPr>
        <p:spPr>
          <a:xfrm>
            <a:off x="1735643" y="1346216"/>
            <a:ext cx="2016342" cy="369332"/>
          </a:xfrm>
          <a:prstGeom prst="rect">
            <a:avLst/>
          </a:prstGeom>
          <a:solidFill>
            <a:schemeClr val="accent6">
              <a:lumMod val="20000"/>
              <a:lumOff val="80000"/>
            </a:schemeClr>
          </a:solidFill>
        </p:spPr>
        <p:txBody>
          <a:bodyPr wrap="square" rtlCol="0">
            <a:spAutoFit/>
          </a:bodyPr>
          <a:lstStyle/>
          <a:p>
            <a:r>
              <a:rPr lang="en-US" dirty="0"/>
              <a:t>Candidate name</a:t>
            </a:r>
          </a:p>
        </p:txBody>
      </p:sp>
      <p:cxnSp>
        <p:nvCxnSpPr>
          <p:cNvPr id="17" name="Connector: Elbow 16">
            <a:extLst>
              <a:ext uri="{FF2B5EF4-FFF2-40B4-BE49-F238E27FC236}">
                <a16:creationId xmlns:a16="http://schemas.microsoft.com/office/drawing/2014/main" id="{328A869D-C2C6-0DD8-2A7C-AEA4663E624D}"/>
              </a:ext>
            </a:extLst>
          </p:cNvPr>
          <p:cNvCxnSpPr>
            <a:cxnSpLocks/>
            <a:stCxn id="15" idx="1"/>
          </p:cNvCxnSpPr>
          <p:nvPr/>
        </p:nvCxnSpPr>
        <p:spPr>
          <a:xfrm rot="10800000" flipV="1">
            <a:off x="1348509" y="1530882"/>
            <a:ext cx="387134" cy="30715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04C88E2-AD65-10C8-7238-FDD6E3381F9A}"/>
              </a:ext>
            </a:extLst>
          </p:cNvPr>
          <p:cNvSpPr txBox="1"/>
          <p:nvPr/>
        </p:nvSpPr>
        <p:spPr>
          <a:xfrm>
            <a:off x="526868" y="3983198"/>
            <a:ext cx="1208775" cy="646331"/>
          </a:xfrm>
          <a:prstGeom prst="rect">
            <a:avLst/>
          </a:prstGeom>
          <a:solidFill>
            <a:schemeClr val="accent6">
              <a:lumMod val="20000"/>
              <a:lumOff val="80000"/>
            </a:schemeClr>
          </a:solidFill>
        </p:spPr>
        <p:txBody>
          <a:bodyPr wrap="square" rtlCol="0">
            <a:spAutoFit/>
          </a:bodyPr>
          <a:lstStyle/>
          <a:p>
            <a:r>
              <a:rPr lang="en-US" dirty="0"/>
              <a:t>Download </a:t>
            </a:r>
          </a:p>
          <a:p>
            <a:r>
              <a:rPr lang="en-US" dirty="0"/>
              <a:t>resume</a:t>
            </a:r>
          </a:p>
        </p:txBody>
      </p:sp>
      <p:cxnSp>
        <p:nvCxnSpPr>
          <p:cNvPr id="24" name="Straight Arrow Connector 23">
            <a:extLst>
              <a:ext uri="{FF2B5EF4-FFF2-40B4-BE49-F238E27FC236}">
                <a16:creationId xmlns:a16="http://schemas.microsoft.com/office/drawing/2014/main" id="{37FA9E16-331F-2238-8DF6-25A89DD11960}"/>
              </a:ext>
            </a:extLst>
          </p:cNvPr>
          <p:cNvCxnSpPr>
            <a:cxnSpLocks/>
            <a:stCxn id="22" idx="0"/>
          </p:cNvCxnSpPr>
          <p:nvPr/>
        </p:nvCxnSpPr>
        <p:spPr>
          <a:xfrm flipH="1" flipV="1">
            <a:off x="812800" y="3429000"/>
            <a:ext cx="318456" cy="55419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CB75958C-783E-BB56-91BA-843D2842BA5C}"/>
              </a:ext>
            </a:extLst>
          </p:cNvPr>
          <p:cNvCxnSpPr>
            <a:cxnSpLocks/>
            <a:stCxn id="22" idx="0"/>
          </p:cNvCxnSpPr>
          <p:nvPr/>
        </p:nvCxnSpPr>
        <p:spPr>
          <a:xfrm flipV="1">
            <a:off x="1131256" y="3676073"/>
            <a:ext cx="5842199" cy="30712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7" name="TextBox 26">
            <a:extLst>
              <a:ext uri="{FF2B5EF4-FFF2-40B4-BE49-F238E27FC236}">
                <a16:creationId xmlns:a16="http://schemas.microsoft.com/office/drawing/2014/main" id="{236C17A8-ED59-305B-B11D-BF26B902EE1C}"/>
              </a:ext>
            </a:extLst>
          </p:cNvPr>
          <p:cNvSpPr txBox="1"/>
          <p:nvPr/>
        </p:nvSpPr>
        <p:spPr>
          <a:xfrm>
            <a:off x="6410524" y="4253163"/>
            <a:ext cx="1489472" cy="369332"/>
          </a:xfrm>
          <a:prstGeom prst="rect">
            <a:avLst/>
          </a:prstGeom>
          <a:solidFill>
            <a:schemeClr val="accent6">
              <a:lumMod val="20000"/>
              <a:lumOff val="80000"/>
            </a:schemeClr>
          </a:solidFill>
        </p:spPr>
        <p:txBody>
          <a:bodyPr wrap="square" rtlCol="0">
            <a:spAutoFit/>
          </a:bodyPr>
          <a:lstStyle/>
          <a:p>
            <a:r>
              <a:rPr lang="en-US" dirty="0"/>
              <a:t>Print resume</a:t>
            </a:r>
          </a:p>
        </p:txBody>
      </p:sp>
      <p:cxnSp>
        <p:nvCxnSpPr>
          <p:cNvPr id="29" name="Straight Arrow Connector 28">
            <a:extLst>
              <a:ext uri="{FF2B5EF4-FFF2-40B4-BE49-F238E27FC236}">
                <a16:creationId xmlns:a16="http://schemas.microsoft.com/office/drawing/2014/main" id="{F20CFD56-C781-7652-AC2B-1D72AE610344}"/>
              </a:ext>
            </a:extLst>
          </p:cNvPr>
          <p:cNvCxnSpPr>
            <a:cxnSpLocks/>
            <a:stCxn id="27" idx="0"/>
          </p:cNvCxnSpPr>
          <p:nvPr/>
        </p:nvCxnSpPr>
        <p:spPr>
          <a:xfrm flipV="1">
            <a:off x="7155260" y="3983198"/>
            <a:ext cx="289249" cy="26996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5" name="TextBox 34">
            <a:extLst>
              <a:ext uri="{FF2B5EF4-FFF2-40B4-BE49-F238E27FC236}">
                <a16:creationId xmlns:a16="http://schemas.microsoft.com/office/drawing/2014/main" id="{5CB7A7DD-61CF-BCB8-069D-E39FB3897AEA}"/>
              </a:ext>
            </a:extLst>
          </p:cNvPr>
          <p:cNvSpPr txBox="1"/>
          <p:nvPr/>
        </p:nvSpPr>
        <p:spPr>
          <a:xfrm>
            <a:off x="10316008" y="3829635"/>
            <a:ext cx="1663556" cy="461665"/>
          </a:xfrm>
          <a:prstGeom prst="rect">
            <a:avLst/>
          </a:prstGeom>
          <a:solidFill>
            <a:schemeClr val="accent6">
              <a:lumMod val="20000"/>
              <a:lumOff val="80000"/>
            </a:schemeClr>
          </a:solidFill>
        </p:spPr>
        <p:txBody>
          <a:bodyPr wrap="square" rtlCol="0">
            <a:spAutoFit/>
          </a:bodyPr>
          <a:lstStyle/>
          <a:p>
            <a:r>
              <a:rPr lang="en-US" sz="1200" dirty="0"/>
              <a:t>Review responses to screener questions</a:t>
            </a:r>
          </a:p>
        </p:txBody>
      </p:sp>
      <p:cxnSp>
        <p:nvCxnSpPr>
          <p:cNvPr id="37" name="Straight Arrow Connector 36">
            <a:extLst>
              <a:ext uri="{FF2B5EF4-FFF2-40B4-BE49-F238E27FC236}">
                <a16:creationId xmlns:a16="http://schemas.microsoft.com/office/drawing/2014/main" id="{EEF6D634-E11C-EF93-5E18-B57E4C8D5748}"/>
              </a:ext>
            </a:extLst>
          </p:cNvPr>
          <p:cNvCxnSpPr/>
          <p:nvPr/>
        </p:nvCxnSpPr>
        <p:spPr>
          <a:xfrm flipH="1">
            <a:off x="9873673" y="4091709"/>
            <a:ext cx="408421" cy="18472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8" name="TextBox 37">
            <a:extLst>
              <a:ext uri="{FF2B5EF4-FFF2-40B4-BE49-F238E27FC236}">
                <a16:creationId xmlns:a16="http://schemas.microsoft.com/office/drawing/2014/main" id="{BCDBD3E8-62E5-A91A-B3F9-82F068380000}"/>
              </a:ext>
            </a:extLst>
          </p:cNvPr>
          <p:cNvSpPr txBox="1"/>
          <p:nvPr/>
        </p:nvSpPr>
        <p:spPr>
          <a:xfrm>
            <a:off x="10316008" y="2336345"/>
            <a:ext cx="2162175" cy="369332"/>
          </a:xfrm>
          <a:prstGeom prst="rect">
            <a:avLst/>
          </a:prstGeom>
          <a:noFill/>
        </p:spPr>
        <p:txBody>
          <a:bodyPr wrap="square" rtlCol="0">
            <a:spAutoFit/>
          </a:bodyPr>
          <a:lstStyle/>
          <a:p>
            <a:r>
              <a:rPr lang="en-US" dirty="0"/>
              <a:t>XXXXXXXXXXXX</a:t>
            </a:r>
          </a:p>
        </p:txBody>
      </p:sp>
      <p:sp>
        <p:nvSpPr>
          <p:cNvPr id="39" name="TextBox 38">
            <a:extLst>
              <a:ext uri="{FF2B5EF4-FFF2-40B4-BE49-F238E27FC236}">
                <a16:creationId xmlns:a16="http://schemas.microsoft.com/office/drawing/2014/main" id="{101F0F70-58E1-D421-88CB-EA5D88792BDF}"/>
              </a:ext>
            </a:extLst>
          </p:cNvPr>
          <p:cNvSpPr txBox="1"/>
          <p:nvPr/>
        </p:nvSpPr>
        <p:spPr>
          <a:xfrm>
            <a:off x="920751" y="2674899"/>
            <a:ext cx="714085" cy="369332"/>
          </a:xfrm>
          <a:prstGeom prst="rect">
            <a:avLst/>
          </a:prstGeom>
          <a:noFill/>
        </p:spPr>
        <p:txBody>
          <a:bodyPr wrap="square" rtlCol="0">
            <a:spAutoFit/>
          </a:bodyPr>
          <a:lstStyle/>
          <a:p>
            <a:r>
              <a:rPr lang="en-US" dirty="0"/>
              <a:t>  XXX</a:t>
            </a:r>
          </a:p>
        </p:txBody>
      </p:sp>
      <p:sp>
        <p:nvSpPr>
          <p:cNvPr id="40" name="TextBox 39">
            <a:extLst>
              <a:ext uri="{FF2B5EF4-FFF2-40B4-BE49-F238E27FC236}">
                <a16:creationId xmlns:a16="http://schemas.microsoft.com/office/drawing/2014/main" id="{DF3B3CA1-689A-0C93-ED01-F60E2FC7831D}"/>
              </a:ext>
            </a:extLst>
          </p:cNvPr>
          <p:cNvSpPr txBox="1"/>
          <p:nvPr/>
        </p:nvSpPr>
        <p:spPr>
          <a:xfrm>
            <a:off x="360218" y="5801592"/>
            <a:ext cx="7714782" cy="830997"/>
          </a:xfrm>
          <a:prstGeom prst="rect">
            <a:avLst/>
          </a:prstGeom>
          <a:solidFill>
            <a:srgbClr val="FFFF00"/>
          </a:solidFill>
        </p:spPr>
        <p:txBody>
          <a:bodyPr wrap="square" rtlCol="0">
            <a:spAutoFit/>
          </a:bodyPr>
          <a:lstStyle/>
          <a:p>
            <a:r>
              <a:rPr lang="en-US" sz="1600" dirty="0"/>
              <a:t>We want to slowly ease users to using the recruitment module so certain features are not being used right now. Eventually, we will move into workflows and communicating with candidates via ADP.</a:t>
            </a:r>
          </a:p>
        </p:txBody>
      </p:sp>
      <p:sp>
        <p:nvSpPr>
          <p:cNvPr id="41" name="TextBox 40">
            <a:extLst>
              <a:ext uri="{FF2B5EF4-FFF2-40B4-BE49-F238E27FC236}">
                <a16:creationId xmlns:a16="http://schemas.microsoft.com/office/drawing/2014/main" id="{1AC51CA9-9C13-485C-7BAE-2B594C695C76}"/>
              </a:ext>
            </a:extLst>
          </p:cNvPr>
          <p:cNvSpPr txBox="1"/>
          <p:nvPr/>
        </p:nvSpPr>
        <p:spPr>
          <a:xfrm>
            <a:off x="6095999" y="2434237"/>
            <a:ext cx="1663556" cy="461665"/>
          </a:xfrm>
          <a:prstGeom prst="rect">
            <a:avLst/>
          </a:prstGeom>
          <a:solidFill>
            <a:schemeClr val="accent6">
              <a:lumMod val="20000"/>
              <a:lumOff val="80000"/>
            </a:schemeClr>
          </a:solidFill>
        </p:spPr>
        <p:txBody>
          <a:bodyPr wrap="square" rtlCol="0">
            <a:spAutoFit/>
          </a:bodyPr>
          <a:lstStyle/>
          <a:p>
            <a:r>
              <a:rPr lang="en-US" sz="1200" dirty="0"/>
              <a:t>Click these tabs for additional information</a:t>
            </a:r>
          </a:p>
        </p:txBody>
      </p:sp>
      <p:cxnSp>
        <p:nvCxnSpPr>
          <p:cNvPr id="47" name="Straight Arrow Connector 46">
            <a:extLst>
              <a:ext uri="{FF2B5EF4-FFF2-40B4-BE49-F238E27FC236}">
                <a16:creationId xmlns:a16="http://schemas.microsoft.com/office/drawing/2014/main" id="{E7F9E72B-ECD7-90FB-3699-C1E99A07121C}"/>
              </a:ext>
            </a:extLst>
          </p:cNvPr>
          <p:cNvCxnSpPr>
            <a:cxnSpLocks/>
            <a:stCxn id="41" idx="2"/>
          </p:cNvCxnSpPr>
          <p:nvPr/>
        </p:nvCxnSpPr>
        <p:spPr>
          <a:xfrm flipH="1">
            <a:off x="6271491" y="2895902"/>
            <a:ext cx="656286" cy="2259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9" name="Straight Arrow Connector 48">
            <a:extLst>
              <a:ext uri="{FF2B5EF4-FFF2-40B4-BE49-F238E27FC236}">
                <a16:creationId xmlns:a16="http://schemas.microsoft.com/office/drawing/2014/main" id="{C891FAD1-8CAC-294E-A9DE-6E7A622DC65D}"/>
              </a:ext>
            </a:extLst>
          </p:cNvPr>
          <p:cNvCxnSpPr>
            <a:stCxn id="41" idx="2"/>
          </p:cNvCxnSpPr>
          <p:nvPr/>
        </p:nvCxnSpPr>
        <p:spPr>
          <a:xfrm flipH="1">
            <a:off x="6779491" y="2895902"/>
            <a:ext cx="148286" cy="2259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1" name="Straight Arrow Connector 50">
            <a:extLst>
              <a:ext uri="{FF2B5EF4-FFF2-40B4-BE49-F238E27FC236}">
                <a16:creationId xmlns:a16="http://schemas.microsoft.com/office/drawing/2014/main" id="{C374D3AF-F73D-B983-72C8-8B6F15F0D4E7}"/>
              </a:ext>
            </a:extLst>
          </p:cNvPr>
          <p:cNvCxnSpPr>
            <a:stCxn id="41" idx="2"/>
          </p:cNvCxnSpPr>
          <p:nvPr/>
        </p:nvCxnSpPr>
        <p:spPr>
          <a:xfrm>
            <a:off x="6927777" y="2895902"/>
            <a:ext cx="581387" cy="2259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4" name="Oval 53">
            <a:extLst>
              <a:ext uri="{FF2B5EF4-FFF2-40B4-BE49-F238E27FC236}">
                <a16:creationId xmlns:a16="http://schemas.microsoft.com/office/drawing/2014/main" id="{9FE12E47-0157-735E-49AC-645BAE21A4DE}"/>
              </a:ext>
            </a:extLst>
          </p:cNvPr>
          <p:cNvSpPr/>
          <p:nvPr/>
        </p:nvSpPr>
        <p:spPr>
          <a:xfrm>
            <a:off x="10905259" y="1638278"/>
            <a:ext cx="858982" cy="2193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D6DC0C9-9B7B-705A-D553-4ED76B4A8622}"/>
              </a:ext>
            </a:extLst>
          </p:cNvPr>
          <p:cNvSpPr txBox="1"/>
          <p:nvPr/>
        </p:nvSpPr>
        <p:spPr>
          <a:xfrm>
            <a:off x="9866077" y="1864361"/>
            <a:ext cx="1212381" cy="307777"/>
          </a:xfrm>
          <a:prstGeom prst="rect">
            <a:avLst/>
          </a:prstGeom>
          <a:solidFill>
            <a:schemeClr val="accent6">
              <a:lumMod val="20000"/>
              <a:lumOff val="80000"/>
            </a:schemeClr>
          </a:solidFill>
        </p:spPr>
        <p:txBody>
          <a:bodyPr wrap="square" rtlCol="0">
            <a:spAutoFit/>
          </a:bodyPr>
          <a:lstStyle/>
          <a:p>
            <a:r>
              <a:rPr lang="en-US" sz="1400" dirty="0"/>
              <a:t>PDF file view</a:t>
            </a:r>
          </a:p>
        </p:txBody>
      </p:sp>
      <p:cxnSp>
        <p:nvCxnSpPr>
          <p:cNvPr id="57" name="Straight Arrow Connector 56">
            <a:extLst>
              <a:ext uri="{FF2B5EF4-FFF2-40B4-BE49-F238E27FC236}">
                <a16:creationId xmlns:a16="http://schemas.microsoft.com/office/drawing/2014/main" id="{5070F4B0-4B5A-1265-B6D7-0DD456592A5A}"/>
              </a:ext>
            </a:extLst>
          </p:cNvPr>
          <p:cNvCxnSpPr/>
          <p:nvPr/>
        </p:nvCxnSpPr>
        <p:spPr>
          <a:xfrm flipV="1">
            <a:off x="10510982" y="1715548"/>
            <a:ext cx="394277" cy="14211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8" name="TextBox 57">
            <a:extLst>
              <a:ext uri="{FF2B5EF4-FFF2-40B4-BE49-F238E27FC236}">
                <a16:creationId xmlns:a16="http://schemas.microsoft.com/office/drawing/2014/main" id="{DFE23B80-49F8-51E9-7C89-171AC35A9B4C}"/>
              </a:ext>
            </a:extLst>
          </p:cNvPr>
          <p:cNvSpPr txBox="1"/>
          <p:nvPr/>
        </p:nvSpPr>
        <p:spPr>
          <a:xfrm>
            <a:off x="1735643" y="2413339"/>
            <a:ext cx="2016342" cy="276999"/>
          </a:xfrm>
          <a:prstGeom prst="rect">
            <a:avLst/>
          </a:prstGeom>
          <a:solidFill>
            <a:schemeClr val="accent6">
              <a:lumMod val="20000"/>
              <a:lumOff val="80000"/>
            </a:schemeClr>
          </a:solidFill>
        </p:spPr>
        <p:txBody>
          <a:bodyPr wrap="square" rtlCol="0">
            <a:spAutoFit/>
          </a:bodyPr>
          <a:lstStyle/>
          <a:p>
            <a:r>
              <a:rPr lang="en-US" sz="1200" dirty="0"/>
              <a:t>Requisition/Position Name</a:t>
            </a:r>
          </a:p>
        </p:txBody>
      </p:sp>
      <p:cxnSp>
        <p:nvCxnSpPr>
          <p:cNvPr id="60" name="Straight Arrow Connector 59">
            <a:extLst>
              <a:ext uri="{FF2B5EF4-FFF2-40B4-BE49-F238E27FC236}">
                <a16:creationId xmlns:a16="http://schemas.microsoft.com/office/drawing/2014/main" id="{D7CBBBFC-32A6-88F5-6B33-FABEA385383A}"/>
              </a:ext>
            </a:extLst>
          </p:cNvPr>
          <p:cNvCxnSpPr/>
          <p:nvPr/>
        </p:nvCxnSpPr>
        <p:spPr>
          <a:xfrm flipH="1" flipV="1">
            <a:off x="1634836" y="2336345"/>
            <a:ext cx="100807" cy="18466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7301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5DC897-EDC5-9112-5ACA-023F202FECFE}"/>
              </a:ext>
            </a:extLst>
          </p:cNvPr>
          <p:cNvPicPr>
            <a:picLocks noChangeAspect="1"/>
          </p:cNvPicPr>
          <p:nvPr/>
        </p:nvPicPr>
        <p:blipFill>
          <a:blip r:embed="rId2"/>
          <a:stretch>
            <a:fillRect/>
          </a:stretch>
        </p:blipFill>
        <p:spPr>
          <a:xfrm>
            <a:off x="216432" y="885824"/>
            <a:ext cx="11759135" cy="5340073"/>
          </a:xfrm>
          <a:prstGeom prst="rect">
            <a:avLst/>
          </a:prstGeom>
        </p:spPr>
      </p:pic>
      <p:sp>
        <p:nvSpPr>
          <p:cNvPr id="7" name="TextBox 6">
            <a:extLst>
              <a:ext uri="{FF2B5EF4-FFF2-40B4-BE49-F238E27FC236}">
                <a16:creationId xmlns:a16="http://schemas.microsoft.com/office/drawing/2014/main" id="{99750503-D642-CB9E-4708-7879EF375E9D}"/>
              </a:ext>
            </a:extLst>
          </p:cNvPr>
          <p:cNvSpPr txBox="1"/>
          <p:nvPr/>
        </p:nvSpPr>
        <p:spPr>
          <a:xfrm>
            <a:off x="216432" y="262771"/>
            <a:ext cx="11182350" cy="369332"/>
          </a:xfrm>
          <a:prstGeom prst="rect">
            <a:avLst/>
          </a:prstGeom>
          <a:solidFill>
            <a:srgbClr val="92D050"/>
          </a:solidFill>
        </p:spPr>
        <p:txBody>
          <a:bodyPr wrap="square" rtlCol="0">
            <a:spAutoFit/>
          </a:bodyPr>
          <a:lstStyle/>
          <a:p>
            <a:r>
              <a:rPr lang="en-US" dirty="0"/>
              <a:t>When you are done viewing this candidate profile, to return to the Applications, click on the Applications link.</a:t>
            </a:r>
          </a:p>
        </p:txBody>
      </p:sp>
      <p:cxnSp>
        <p:nvCxnSpPr>
          <p:cNvPr id="9" name="Straight Arrow Connector 8">
            <a:extLst>
              <a:ext uri="{FF2B5EF4-FFF2-40B4-BE49-F238E27FC236}">
                <a16:creationId xmlns:a16="http://schemas.microsoft.com/office/drawing/2014/main" id="{3FF1F11D-CE83-F60A-FB80-44B9F180B934}"/>
              </a:ext>
            </a:extLst>
          </p:cNvPr>
          <p:cNvCxnSpPr>
            <a:cxnSpLocks/>
            <a:stCxn id="7" idx="2"/>
          </p:cNvCxnSpPr>
          <p:nvPr/>
        </p:nvCxnSpPr>
        <p:spPr>
          <a:xfrm flipH="1">
            <a:off x="1228436" y="632103"/>
            <a:ext cx="4579171" cy="148302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TextBox 10">
            <a:extLst>
              <a:ext uri="{FF2B5EF4-FFF2-40B4-BE49-F238E27FC236}">
                <a16:creationId xmlns:a16="http://schemas.microsoft.com/office/drawing/2014/main" id="{AFAB9194-69F6-5506-E5FD-0A2BB3B1DB19}"/>
              </a:ext>
            </a:extLst>
          </p:cNvPr>
          <p:cNvSpPr txBox="1"/>
          <p:nvPr/>
        </p:nvSpPr>
        <p:spPr>
          <a:xfrm>
            <a:off x="4560698" y="1445518"/>
            <a:ext cx="5534647" cy="738664"/>
          </a:xfrm>
          <a:prstGeom prst="rect">
            <a:avLst/>
          </a:prstGeom>
          <a:solidFill>
            <a:schemeClr val="accent6">
              <a:lumMod val="20000"/>
              <a:lumOff val="80000"/>
            </a:schemeClr>
          </a:solidFill>
        </p:spPr>
        <p:txBody>
          <a:bodyPr wrap="square" rtlCol="0">
            <a:spAutoFit/>
          </a:bodyPr>
          <a:lstStyle/>
          <a:p>
            <a:r>
              <a:rPr lang="en-US" sz="1400" i="1" dirty="0"/>
              <a:t>As we introduce more features to use, we will cover Reporting &amp; Analytics in another training. Reporting &amp; Analytics  offers you the ability to report. This is for advanced users with many requisitions.</a:t>
            </a:r>
          </a:p>
        </p:txBody>
      </p:sp>
      <p:cxnSp>
        <p:nvCxnSpPr>
          <p:cNvPr id="13" name="Straight Arrow Connector 12">
            <a:extLst>
              <a:ext uri="{FF2B5EF4-FFF2-40B4-BE49-F238E27FC236}">
                <a16:creationId xmlns:a16="http://schemas.microsoft.com/office/drawing/2014/main" id="{A4156CC9-8477-46F8-BA13-87527DE358E0}"/>
              </a:ext>
            </a:extLst>
          </p:cNvPr>
          <p:cNvCxnSpPr/>
          <p:nvPr/>
        </p:nvCxnSpPr>
        <p:spPr>
          <a:xfrm flipH="1" flipV="1">
            <a:off x="2937164" y="1450109"/>
            <a:ext cx="1681018" cy="48029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4" name="Oval 13">
            <a:extLst>
              <a:ext uri="{FF2B5EF4-FFF2-40B4-BE49-F238E27FC236}">
                <a16:creationId xmlns:a16="http://schemas.microsoft.com/office/drawing/2014/main" id="{66666C08-4BF1-54EB-D76C-CDCEE7630F87}"/>
              </a:ext>
            </a:extLst>
          </p:cNvPr>
          <p:cNvSpPr/>
          <p:nvPr/>
        </p:nvSpPr>
        <p:spPr>
          <a:xfrm>
            <a:off x="2465076" y="1265382"/>
            <a:ext cx="858982" cy="219386"/>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61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57C59-A70C-45B9-2317-073410902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16735-0A25-A9FE-08E5-20EBD3BB72B9}"/>
              </a:ext>
            </a:extLst>
          </p:cNvPr>
          <p:cNvSpPr>
            <a:spLocks noGrp="1"/>
          </p:cNvSpPr>
          <p:nvPr>
            <p:ph type="title"/>
          </p:nvPr>
        </p:nvSpPr>
        <p:spPr>
          <a:xfrm>
            <a:off x="958273" y="2655743"/>
            <a:ext cx="10515600" cy="1325563"/>
          </a:xfrm>
        </p:spPr>
        <p:txBody>
          <a:bodyPr/>
          <a:lstStyle/>
          <a:p>
            <a:pPr algn="ctr"/>
            <a:r>
              <a:rPr lang="en-US" dirty="0"/>
              <a:t>Useful Information</a:t>
            </a:r>
          </a:p>
        </p:txBody>
      </p:sp>
    </p:spTree>
    <p:extLst>
      <p:ext uri="{BB962C8B-B14F-4D97-AF65-F5344CB8AC3E}">
        <p14:creationId xmlns:p14="http://schemas.microsoft.com/office/powerpoint/2010/main" val="2678334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9D13B-EBDB-240B-62AC-45C988D76A18}"/>
              </a:ext>
            </a:extLst>
          </p:cNvPr>
          <p:cNvSpPr>
            <a:spLocks noGrp="1"/>
          </p:cNvSpPr>
          <p:nvPr>
            <p:ph type="title"/>
          </p:nvPr>
        </p:nvSpPr>
        <p:spPr/>
        <p:txBody>
          <a:bodyPr/>
          <a:lstStyle/>
          <a:p>
            <a:r>
              <a:rPr lang="en-US" dirty="0"/>
              <a:t>What to do with the candidate applications/resumes?</a:t>
            </a:r>
          </a:p>
        </p:txBody>
      </p:sp>
      <p:sp>
        <p:nvSpPr>
          <p:cNvPr id="4" name="Content Placeholder 3">
            <a:extLst>
              <a:ext uri="{FF2B5EF4-FFF2-40B4-BE49-F238E27FC236}">
                <a16:creationId xmlns:a16="http://schemas.microsoft.com/office/drawing/2014/main" id="{3CD49137-9D88-344F-C08A-F20FBD7E2340}"/>
              </a:ext>
            </a:extLst>
          </p:cNvPr>
          <p:cNvSpPr>
            <a:spLocks noGrp="1"/>
          </p:cNvSpPr>
          <p:nvPr>
            <p:ph idx="1"/>
          </p:nvPr>
        </p:nvSpPr>
        <p:spPr/>
        <p:txBody>
          <a:bodyPr/>
          <a:lstStyle/>
          <a:p>
            <a:r>
              <a:rPr lang="en-US" dirty="0"/>
              <a:t>For now, managers will use the ADP Recruitment module as a repository for collecting and tracking resumes. </a:t>
            </a:r>
          </a:p>
          <a:p>
            <a:r>
              <a:rPr lang="en-US" dirty="0"/>
              <a:t>Managers will use the ADP Recruitment module for viewing, downloading and printing resumes.</a:t>
            </a:r>
          </a:p>
          <a:p>
            <a:r>
              <a:rPr lang="en-US" dirty="0"/>
              <a:t>Managers should continue to follow their current processes for scheduling phone screens and interviews. These features are not yet being used in ADP.</a:t>
            </a:r>
          </a:p>
          <a:p>
            <a:r>
              <a:rPr lang="en-US" dirty="0"/>
              <a:t>Managers should continue to communicate with candidates via their lakeforest.edu email or via phone.</a:t>
            </a:r>
          </a:p>
        </p:txBody>
      </p:sp>
    </p:spTree>
    <p:extLst>
      <p:ext uri="{BB962C8B-B14F-4D97-AF65-F5344CB8AC3E}">
        <p14:creationId xmlns:p14="http://schemas.microsoft.com/office/powerpoint/2010/main" val="3629001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4144-B730-88AE-D639-7DC0BC8F392C}"/>
              </a:ext>
            </a:extLst>
          </p:cNvPr>
          <p:cNvSpPr>
            <a:spLocks noGrp="1"/>
          </p:cNvSpPr>
          <p:nvPr>
            <p:ph type="title"/>
          </p:nvPr>
        </p:nvSpPr>
        <p:spPr/>
        <p:txBody>
          <a:bodyPr/>
          <a:lstStyle/>
          <a:p>
            <a:r>
              <a:rPr lang="en-US" dirty="0"/>
              <a:t>Where are candidates sourced from?</a:t>
            </a:r>
          </a:p>
        </p:txBody>
      </p:sp>
      <p:sp>
        <p:nvSpPr>
          <p:cNvPr id="3" name="Content Placeholder 2">
            <a:extLst>
              <a:ext uri="{FF2B5EF4-FFF2-40B4-BE49-F238E27FC236}">
                <a16:creationId xmlns:a16="http://schemas.microsoft.com/office/drawing/2014/main" id="{785C3769-CAB1-8B5F-0E86-83570B3C227B}"/>
              </a:ext>
            </a:extLst>
          </p:cNvPr>
          <p:cNvSpPr>
            <a:spLocks noGrp="1"/>
          </p:cNvSpPr>
          <p:nvPr>
            <p:ph idx="1"/>
          </p:nvPr>
        </p:nvSpPr>
        <p:spPr/>
        <p:txBody>
          <a:bodyPr/>
          <a:lstStyle/>
          <a:p>
            <a:pPr lvl="0"/>
            <a:r>
              <a:rPr lang="en-US" dirty="0"/>
              <a:t>ADP Career Center:  </a:t>
            </a:r>
            <a:r>
              <a:rPr lang="en-US" u="sng" dirty="0">
                <a:hlinkClick r:id="rId2"/>
              </a:rPr>
              <a:t>Lake Forest College Career Center</a:t>
            </a:r>
            <a:endParaRPr lang="en-US" dirty="0"/>
          </a:p>
          <a:p>
            <a:pPr marL="0" indent="0">
              <a:buNone/>
            </a:pPr>
            <a:r>
              <a:rPr lang="en-US" dirty="0"/>
              <a:t>The job postings get picked up as follows:</a:t>
            </a:r>
          </a:p>
          <a:p>
            <a:pPr lvl="1"/>
            <a:r>
              <a:rPr lang="en-US" dirty="0"/>
              <a:t>*</a:t>
            </a:r>
            <a:r>
              <a:rPr lang="en-US" u="sng" dirty="0">
                <a:hlinkClick r:id="rId3"/>
              </a:rPr>
              <a:t>Indeed</a:t>
            </a:r>
            <a:r>
              <a:rPr lang="en-US" dirty="0"/>
              <a:t> (gets picked up from the ADP Career Center)</a:t>
            </a:r>
          </a:p>
          <a:p>
            <a:pPr lvl="1"/>
            <a:r>
              <a:rPr lang="en-US" dirty="0"/>
              <a:t>*</a:t>
            </a:r>
            <a:r>
              <a:rPr lang="en-US" u="sng" dirty="0">
                <a:hlinkClick r:id="rId4"/>
              </a:rPr>
              <a:t>Inside Higher Ed Job Board</a:t>
            </a:r>
            <a:r>
              <a:rPr lang="en-US" dirty="0"/>
              <a:t> (gets picked up by the IHE job board web scraping process)</a:t>
            </a:r>
          </a:p>
          <a:p>
            <a:pPr lvl="1"/>
            <a:r>
              <a:rPr lang="en-US" dirty="0"/>
              <a:t>*</a:t>
            </a:r>
            <a:r>
              <a:rPr lang="en-US" u="sng" dirty="0">
                <a:hlinkClick r:id="rId5"/>
              </a:rPr>
              <a:t>Lake Forest College LinkedIn Jobs</a:t>
            </a:r>
            <a:r>
              <a:rPr lang="en-US" dirty="0"/>
              <a:t> page (gets picked up from the ADP Career Center)</a:t>
            </a:r>
          </a:p>
          <a:p>
            <a:pPr marL="0" indent="0">
              <a:buNone/>
            </a:pPr>
            <a:r>
              <a:rPr lang="en-US" sz="1400" i="1" dirty="0"/>
              <a:t>	The job postings to the job boards can take up to 24 hours from posting to ADP Career Center for update</a:t>
            </a:r>
          </a:p>
          <a:p>
            <a:r>
              <a:rPr lang="en-US" sz="2400" dirty="0"/>
              <a:t>Faculty Positions also appear on the </a:t>
            </a:r>
            <a:r>
              <a:rPr lang="en-US" sz="2400" dirty="0">
                <a:hlinkClick r:id="rId6"/>
              </a:rPr>
              <a:t>Higher Ed Job Board</a:t>
            </a:r>
            <a:r>
              <a:rPr lang="en-US" sz="2400" dirty="0"/>
              <a:t>.</a:t>
            </a:r>
          </a:p>
        </p:txBody>
      </p:sp>
    </p:spTree>
    <p:extLst>
      <p:ext uri="{BB962C8B-B14F-4D97-AF65-F5344CB8AC3E}">
        <p14:creationId xmlns:p14="http://schemas.microsoft.com/office/powerpoint/2010/main" val="289108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F6FE-161C-2552-3862-31B722114B35}"/>
              </a:ext>
            </a:extLst>
          </p:cNvPr>
          <p:cNvSpPr>
            <a:spLocks noGrp="1"/>
          </p:cNvSpPr>
          <p:nvPr>
            <p:ph type="title"/>
          </p:nvPr>
        </p:nvSpPr>
        <p:spPr/>
        <p:txBody>
          <a:bodyPr/>
          <a:lstStyle/>
          <a:p>
            <a:r>
              <a:rPr lang="en-US" dirty="0"/>
              <a:t>Can I post my open position to my network or other job boards?</a:t>
            </a:r>
          </a:p>
        </p:txBody>
      </p:sp>
      <p:sp>
        <p:nvSpPr>
          <p:cNvPr id="3" name="Content Placeholder 2">
            <a:extLst>
              <a:ext uri="{FF2B5EF4-FFF2-40B4-BE49-F238E27FC236}">
                <a16:creationId xmlns:a16="http://schemas.microsoft.com/office/drawing/2014/main" id="{EB10CCB0-7B11-F02D-ABAD-1E2D6637A7C2}"/>
              </a:ext>
            </a:extLst>
          </p:cNvPr>
          <p:cNvSpPr>
            <a:spLocks noGrp="1"/>
          </p:cNvSpPr>
          <p:nvPr>
            <p:ph idx="1"/>
          </p:nvPr>
        </p:nvSpPr>
        <p:spPr/>
        <p:txBody>
          <a:bodyPr/>
          <a:lstStyle/>
          <a:p>
            <a:pPr marL="0" indent="0">
              <a:buNone/>
            </a:pPr>
            <a:r>
              <a:rPr lang="en-US" dirty="0"/>
              <a:t>Yes, please make sure to route candidates to the </a:t>
            </a:r>
            <a:r>
              <a:rPr lang="en-US" u="sng" dirty="0">
                <a:hlinkClick r:id="rId2"/>
              </a:rPr>
              <a:t>Lake Forest College Career Center</a:t>
            </a:r>
            <a:r>
              <a:rPr lang="en-US" dirty="0"/>
              <a:t>.</a:t>
            </a:r>
          </a:p>
          <a:p>
            <a:pPr marL="0" indent="0">
              <a:buNone/>
            </a:pPr>
            <a:endParaRPr lang="en-US" dirty="0"/>
          </a:p>
          <a:p>
            <a:pPr marL="0" indent="0">
              <a:buNone/>
            </a:pPr>
            <a:r>
              <a:rPr lang="en-US" dirty="0"/>
              <a:t>Important Notes about job postings to other job boards:</a:t>
            </a:r>
          </a:p>
          <a:p>
            <a:r>
              <a:rPr lang="en-US" dirty="0"/>
              <a:t>The job posting must include the salary range and benefit information for the position.</a:t>
            </a:r>
          </a:p>
          <a:p>
            <a:r>
              <a:rPr lang="en-US" dirty="0"/>
              <a:t>For now, please remove any DEI statements.</a:t>
            </a:r>
          </a:p>
          <a:p>
            <a:endParaRPr lang="en-US" dirty="0"/>
          </a:p>
          <a:p>
            <a:endParaRPr lang="en-US" dirty="0"/>
          </a:p>
        </p:txBody>
      </p:sp>
    </p:spTree>
    <p:extLst>
      <p:ext uri="{BB962C8B-B14F-4D97-AF65-F5344CB8AC3E}">
        <p14:creationId xmlns:p14="http://schemas.microsoft.com/office/powerpoint/2010/main" val="258216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403F-483B-4992-B0DC-430092D10D43}"/>
              </a:ext>
            </a:extLst>
          </p:cNvPr>
          <p:cNvSpPr>
            <a:spLocks noGrp="1"/>
          </p:cNvSpPr>
          <p:nvPr>
            <p:ph type="title"/>
          </p:nvPr>
        </p:nvSpPr>
        <p:spPr>
          <a:xfrm>
            <a:off x="958273" y="2655743"/>
            <a:ext cx="10515600" cy="1325563"/>
          </a:xfrm>
        </p:spPr>
        <p:txBody>
          <a:bodyPr/>
          <a:lstStyle/>
          <a:p>
            <a:pPr algn="ctr"/>
            <a:r>
              <a:rPr lang="en-US" dirty="0"/>
              <a:t>Thank You!</a:t>
            </a:r>
          </a:p>
        </p:txBody>
      </p:sp>
    </p:spTree>
    <p:extLst>
      <p:ext uri="{BB962C8B-B14F-4D97-AF65-F5344CB8AC3E}">
        <p14:creationId xmlns:p14="http://schemas.microsoft.com/office/powerpoint/2010/main" val="320463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A819E8-C4DF-B001-91C8-C8F91C7F572B}"/>
              </a:ext>
            </a:extLst>
          </p:cNvPr>
          <p:cNvSpPr>
            <a:spLocks noGrp="1"/>
          </p:cNvSpPr>
          <p:nvPr>
            <p:ph type="title"/>
          </p:nvPr>
        </p:nvSpPr>
        <p:spPr>
          <a:xfrm>
            <a:off x="838200" y="2584450"/>
            <a:ext cx="10515600" cy="1325563"/>
          </a:xfrm>
        </p:spPr>
        <p:txBody>
          <a:bodyPr/>
          <a:lstStyle/>
          <a:p>
            <a:pPr algn="ctr"/>
            <a:r>
              <a:rPr lang="en-US" dirty="0"/>
              <a:t>ADP Login</a:t>
            </a:r>
          </a:p>
        </p:txBody>
      </p:sp>
    </p:spTree>
    <p:extLst>
      <p:ext uri="{BB962C8B-B14F-4D97-AF65-F5344CB8AC3E}">
        <p14:creationId xmlns:p14="http://schemas.microsoft.com/office/powerpoint/2010/main" val="63109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5A72F20-F14D-EB7D-01BF-7907B42BEE01}"/>
              </a:ext>
            </a:extLst>
          </p:cNvPr>
          <p:cNvPicPr>
            <a:picLocks noChangeAspect="1"/>
          </p:cNvPicPr>
          <p:nvPr/>
        </p:nvPicPr>
        <p:blipFill>
          <a:blip r:embed="rId2"/>
          <a:stretch>
            <a:fillRect/>
          </a:stretch>
        </p:blipFill>
        <p:spPr>
          <a:xfrm>
            <a:off x="6358467" y="132301"/>
            <a:ext cx="5703080" cy="6593398"/>
          </a:xfrm>
          <a:prstGeom prst="rect">
            <a:avLst/>
          </a:prstGeom>
        </p:spPr>
      </p:pic>
      <p:sp>
        <p:nvSpPr>
          <p:cNvPr id="7" name="Text Placeholder 6">
            <a:extLst>
              <a:ext uri="{FF2B5EF4-FFF2-40B4-BE49-F238E27FC236}">
                <a16:creationId xmlns:a16="http://schemas.microsoft.com/office/drawing/2014/main" id="{7F3C7363-FB3A-9D33-15CC-FB822F3FC233}"/>
              </a:ext>
            </a:extLst>
          </p:cNvPr>
          <p:cNvSpPr>
            <a:spLocks noGrp="1"/>
          </p:cNvSpPr>
          <p:nvPr>
            <p:ph type="body" idx="1"/>
          </p:nvPr>
        </p:nvSpPr>
        <p:spPr>
          <a:xfrm>
            <a:off x="839787" y="366712"/>
            <a:ext cx="5157787" cy="823912"/>
          </a:xfrm>
        </p:spPr>
        <p:txBody>
          <a:bodyPr/>
          <a:lstStyle/>
          <a:p>
            <a:r>
              <a:rPr lang="en-US" dirty="0"/>
              <a:t>ADP Login</a:t>
            </a:r>
          </a:p>
        </p:txBody>
      </p:sp>
      <p:sp>
        <p:nvSpPr>
          <p:cNvPr id="8" name="Content Placeholder 7">
            <a:extLst>
              <a:ext uri="{FF2B5EF4-FFF2-40B4-BE49-F238E27FC236}">
                <a16:creationId xmlns:a16="http://schemas.microsoft.com/office/drawing/2014/main" id="{E9A4A259-1CC7-5769-CAA0-849FEB9C2F07}"/>
              </a:ext>
            </a:extLst>
          </p:cNvPr>
          <p:cNvSpPr>
            <a:spLocks noGrp="1"/>
          </p:cNvSpPr>
          <p:nvPr>
            <p:ph sz="half" idx="2"/>
          </p:nvPr>
        </p:nvSpPr>
        <p:spPr>
          <a:xfrm>
            <a:off x="592138" y="1352550"/>
            <a:ext cx="5157787" cy="4637088"/>
          </a:xfrm>
        </p:spPr>
        <p:txBody>
          <a:bodyPr>
            <a:normAutofit fontScale="77500" lnSpcReduction="20000"/>
          </a:bodyPr>
          <a:lstStyle/>
          <a:p>
            <a:r>
              <a:rPr lang="en-US" dirty="0">
                <a:hlinkClick r:id="rId3"/>
              </a:rPr>
              <a:t>www.workforcenow.adp.com</a:t>
            </a:r>
            <a:endParaRPr lang="en-US" dirty="0"/>
          </a:p>
          <a:p>
            <a:pPr marL="0" indent="0">
              <a:buNone/>
            </a:pPr>
            <a:r>
              <a:rPr lang="en-US" dirty="0"/>
              <a:t>1. Enter your User ID and click the Next button</a:t>
            </a:r>
          </a:p>
          <a:p>
            <a:r>
              <a:rPr lang="en-US" dirty="0"/>
              <a:t>Once you click the Next button the Password field will appear</a:t>
            </a:r>
          </a:p>
          <a:p>
            <a:pPr marL="0" indent="0">
              <a:buNone/>
            </a:pPr>
            <a:r>
              <a:rPr lang="en-US" dirty="0"/>
              <a:t>2. Enter your Password and click the Sign In button</a:t>
            </a:r>
          </a:p>
          <a:p>
            <a:r>
              <a:rPr lang="en-US" dirty="0"/>
              <a:t>Once you Sign in</a:t>
            </a:r>
          </a:p>
          <a:p>
            <a:r>
              <a:rPr lang="en-US" dirty="0"/>
              <a:t>ADP will send you a verification code</a:t>
            </a:r>
          </a:p>
          <a:p>
            <a:pPr marL="0" indent="0">
              <a:buNone/>
            </a:pPr>
            <a:r>
              <a:rPr lang="en-US" dirty="0"/>
              <a:t>3. Enter the verification code</a:t>
            </a:r>
          </a:p>
          <a:p>
            <a:pPr marL="0" indent="0">
              <a:buNone/>
            </a:pPr>
            <a:endParaRPr lang="en-US" dirty="0"/>
          </a:p>
          <a:p>
            <a:r>
              <a:rPr lang="en-US" dirty="0">
                <a:highlight>
                  <a:srgbClr val="00FFFF"/>
                </a:highlight>
              </a:rPr>
              <a:t>If you forget either your User ID or Password, select the link “Need help signing in?”</a:t>
            </a:r>
          </a:p>
          <a:p>
            <a:endParaRPr lang="en-US" dirty="0"/>
          </a:p>
        </p:txBody>
      </p:sp>
      <p:sp>
        <p:nvSpPr>
          <p:cNvPr id="11" name="Arrow: Right 10">
            <a:extLst>
              <a:ext uri="{FF2B5EF4-FFF2-40B4-BE49-F238E27FC236}">
                <a16:creationId xmlns:a16="http://schemas.microsoft.com/office/drawing/2014/main" id="{B41C4162-2B4A-C9AF-E2E6-526A9BB11101}"/>
              </a:ext>
            </a:extLst>
          </p:cNvPr>
          <p:cNvSpPr/>
          <p:nvPr/>
        </p:nvSpPr>
        <p:spPr>
          <a:xfrm rot="19296860">
            <a:off x="5253808" y="4459908"/>
            <a:ext cx="1532253" cy="4769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A4490A2-71A7-C3B9-6C63-51E84D7B04BE}"/>
              </a:ext>
            </a:extLst>
          </p:cNvPr>
          <p:cNvSpPr/>
          <p:nvPr/>
        </p:nvSpPr>
        <p:spPr>
          <a:xfrm>
            <a:off x="7196328" y="1847088"/>
            <a:ext cx="2898648" cy="2468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08792C0-07C6-4D71-7A1C-5915257BFB37}"/>
              </a:ext>
            </a:extLst>
          </p:cNvPr>
          <p:cNvSpPr/>
          <p:nvPr/>
        </p:nvSpPr>
        <p:spPr>
          <a:xfrm>
            <a:off x="7303008" y="2877312"/>
            <a:ext cx="2898648" cy="2468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C6B14D5-E115-7A49-2F60-B04C0B00F698}"/>
              </a:ext>
            </a:extLst>
          </p:cNvPr>
          <p:cNvSpPr txBox="1"/>
          <p:nvPr/>
        </p:nvSpPr>
        <p:spPr>
          <a:xfrm>
            <a:off x="6768559" y="1785866"/>
            <a:ext cx="308098" cy="369332"/>
          </a:xfrm>
          <a:prstGeom prst="rect">
            <a:avLst/>
          </a:prstGeom>
          <a:noFill/>
          <a:ln>
            <a:solidFill>
              <a:schemeClr val="tx1"/>
            </a:solidFill>
          </a:ln>
        </p:spPr>
        <p:txBody>
          <a:bodyPr wrap="none" rtlCol="0">
            <a:spAutoFit/>
          </a:bodyPr>
          <a:lstStyle/>
          <a:p>
            <a:r>
              <a:rPr lang="en-US" dirty="0"/>
              <a:t>1</a:t>
            </a:r>
          </a:p>
        </p:txBody>
      </p:sp>
      <p:sp>
        <p:nvSpPr>
          <p:cNvPr id="25" name="TextBox 24">
            <a:extLst>
              <a:ext uri="{FF2B5EF4-FFF2-40B4-BE49-F238E27FC236}">
                <a16:creationId xmlns:a16="http://schemas.microsoft.com/office/drawing/2014/main" id="{C5D77C4C-43B5-4E8B-5AED-4B952C67345E}"/>
              </a:ext>
            </a:extLst>
          </p:cNvPr>
          <p:cNvSpPr txBox="1"/>
          <p:nvPr/>
        </p:nvSpPr>
        <p:spPr>
          <a:xfrm>
            <a:off x="6814464" y="2877312"/>
            <a:ext cx="308098" cy="369332"/>
          </a:xfrm>
          <a:prstGeom prst="rect">
            <a:avLst/>
          </a:prstGeom>
          <a:noFill/>
          <a:ln>
            <a:solidFill>
              <a:schemeClr val="tx1"/>
            </a:solidFill>
          </a:ln>
        </p:spPr>
        <p:txBody>
          <a:bodyPr wrap="none" rtlCol="0">
            <a:spAutoFit/>
          </a:bodyPr>
          <a:lstStyle/>
          <a:p>
            <a:r>
              <a:rPr lang="en-US" dirty="0"/>
              <a:t>2</a:t>
            </a:r>
          </a:p>
        </p:txBody>
      </p:sp>
    </p:spTree>
    <p:extLst>
      <p:ext uri="{BB962C8B-B14F-4D97-AF65-F5344CB8AC3E}">
        <p14:creationId xmlns:p14="http://schemas.microsoft.com/office/powerpoint/2010/main" val="71084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AF1EB-3D86-D638-1C6F-92B41632D80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8A3CD13-5AE7-C2A0-B701-ED4665D37F33}"/>
              </a:ext>
            </a:extLst>
          </p:cNvPr>
          <p:cNvSpPr>
            <a:spLocks noGrp="1"/>
          </p:cNvSpPr>
          <p:nvPr>
            <p:ph type="body" idx="1"/>
          </p:nvPr>
        </p:nvSpPr>
        <p:spPr>
          <a:xfrm>
            <a:off x="592139" y="366712"/>
            <a:ext cx="5157787" cy="823912"/>
          </a:xfrm>
        </p:spPr>
        <p:txBody>
          <a:bodyPr/>
          <a:lstStyle/>
          <a:p>
            <a:r>
              <a:rPr lang="en-US" dirty="0"/>
              <a:t>Need Help Signing In Window</a:t>
            </a:r>
          </a:p>
        </p:txBody>
      </p:sp>
      <p:sp>
        <p:nvSpPr>
          <p:cNvPr id="8" name="Content Placeholder 7">
            <a:extLst>
              <a:ext uri="{FF2B5EF4-FFF2-40B4-BE49-F238E27FC236}">
                <a16:creationId xmlns:a16="http://schemas.microsoft.com/office/drawing/2014/main" id="{9EE0335E-4A8C-0B3B-5C87-04E5252996A6}"/>
              </a:ext>
            </a:extLst>
          </p:cNvPr>
          <p:cNvSpPr>
            <a:spLocks noGrp="1"/>
          </p:cNvSpPr>
          <p:nvPr>
            <p:ph sz="half" idx="2"/>
          </p:nvPr>
        </p:nvSpPr>
        <p:spPr>
          <a:xfrm>
            <a:off x="592139" y="1352550"/>
            <a:ext cx="4510214" cy="4637088"/>
          </a:xfrm>
        </p:spPr>
        <p:txBody>
          <a:bodyPr/>
          <a:lstStyle/>
          <a:p>
            <a:r>
              <a:rPr lang="en-US" dirty="0"/>
              <a:t>Once you click on “Need help signing in?”</a:t>
            </a:r>
          </a:p>
          <a:p>
            <a:r>
              <a:rPr lang="en-US" dirty="0"/>
              <a:t>A new window will open- follow prompts for Forgot Password or</a:t>
            </a:r>
          </a:p>
          <a:p>
            <a:r>
              <a:rPr lang="en-US" dirty="0"/>
              <a:t>Click the link Forgot user ID? And follow prompts</a:t>
            </a:r>
          </a:p>
        </p:txBody>
      </p:sp>
      <p:pic>
        <p:nvPicPr>
          <p:cNvPr id="3" name="Picture 2">
            <a:extLst>
              <a:ext uri="{FF2B5EF4-FFF2-40B4-BE49-F238E27FC236}">
                <a16:creationId xmlns:a16="http://schemas.microsoft.com/office/drawing/2014/main" id="{B9A1C10C-A9C1-6080-11CE-593C7E2ACB53}"/>
              </a:ext>
            </a:extLst>
          </p:cNvPr>
          <p:cNvPicPr>
            <a:picLocks noChangeAspect="1"/>
          </p:cNvPicPr>
          <p:nvPr/>
        </p:nvPicPr>
        <p:blipFill>
          <a:blip r:embed="rId2"/>
          <a:stretch>
            <a:fillRect/>
          </a:stretch>
        </p:blipFill>
        <p:spPr>
          <a:xfrm>
            <a:off x="5470320" y="366712"/>
            <a:ext cx="6573167" cy="6039693"/>
          </a:xfrm>
          <a:prstGeom prst="rect">
            <a:avLst/>
          </a:prstGeom>
        </p:spPr>
      </p:pic>
      <p:sp>
        <p:nvSpPr>
          <p:cNvPr id="4" name="Arrow: Right 3">
            <a:extLst>
              <a:ext uri="{FF2B5EF4-FFF2-40B4-BE49-F238E27FC236}">
                <a16:creationId xmlns:a16="http://schemas.microsoft.com/office/drawing/2014/main" id="{0F8F006D-7F13-6B47-6708-331938964314}"/>
              </a:ext>
            </a:extLst>
          </p:cNvPr>
          <p:cNvSpPr/>
          <p:nvPr/>
        </p:nvSpPr>
        <p:spPr>
          <a:xfrm rot="2797965">
            <a:off x="4397809" y="4609451"/>
            <a:ext cx="1646079" cy="4769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50873D7-93EB-1CDD-A036-083A9BBB53C2}"/>
              </a:ext>
            </a:extLst>
          </p:cNvPr>
          <p:cNvSpPr/>
          <p:nvPr/>
        </p:nvSpPr>
        <p:spPr>
          <a:xfrm>
            <a:off x="5102353" y="5505449"/>
            <a:ext cx="2898648" cy="37414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1B68BD2-C1ED-E6C8-AD29-E3579322DFFD}"/>
              </a:ext>
            </a:extLst>
          </p:cNvPr>
          <p:cNvSpPr/>
          <p:nvPr/>
        </p:nvSpPr>
        <p:spPr>
          <a:xfrm>
            <a:off x="5470320" y="651060"/>
            <a:ext cx="2898648" cy="37414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88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B245-43E7-4747-4A0F-44A21F4A283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DA1FEF6-4BB4-5C72-84B2-1D0237CC82D4}"/>
              </a:ext>
            </a:extLst>
          </p:cNvPr>
          <p:cNvPicPr>
            <a:picLocks noChangeAspect="1"/>
          </p:cNvPicPr>
          <p:nvPr/>
        </p:nvPicPr>
        <p:blipFill>
          <a:blip r:embed="rId2"/>
          <a:stretch>
            <a:fillRect/>
          </a:stretch>
        </p:blipFill>
        <p:spPr>
          <a:xfrm>
            <a:off x="5545703" y="778668"/>
            <a:ext cx="6430272" cy="5029902"/>
          </a:xfrm>
          <a:prstGeom prst="rect">
            <a:avLst/>
          </a:prstGeom>
        </p:spPr>
      </p:pic>
      <p:sp>
        <p:nvSpPr>
          <p:cNvPr id="7" name="Text Placeholder 6">
            <a:extLst>
              <a:ext uri="{FF2B5EF4-FFF2-40B4-BE49-F238E27FC236}">
                <a16:creationId xmlns:a16="http://schemas.microsoft.com/office/drawing/2014/main" id="{3A9C4710-9AE0-CB6D-79FF-22C1EDDDE6E1}"/>
              </a:ext>
            </a:extLst>
          </p:cNvPr>
          <p:cNvSpPr>
            <a:spLocks noGrp="1"/>
          </p:cNvSpPr>
          <p:nvPr>
            <p:ph type="body" idx="1"/>
          </p:nvPr>
        </p:nvSpPr>
        <p:spPr>
          <a:xfrm>
            <a:off x="592139" y="366712"/>
            <a:ext cx="5157787" cy="823912"/>
          </a:xfrm>
        </p:spPr>
        <p:txBody>
          <a:bodyPr/>
          <a:lstStyle/>
          <a:p>
            <a:r>
              <a:rPr lang="en-US" dirty="0"/>
              <a:t>Need Help Signing In Window</a:t>
            </a:r>
          </a:p>
        </p:txBody>
      </p:sp>
      <p:sp>
        <p:nvSpPr>
          <p:cNvPr id="8" name="Content Placeholder 7">
            <a:extLst>
              <a:ext uri="{FF2B5EF4-FFF2-40B4-BE49-F238E27FC236}">
                <a16:creationId xmlns:a16="http://schemas.microsoft.com/office/drawing/2014/main" id="{59DAC39D-2C73-AD27-0088-A7095E25CAF3}"/>
              </a:ext>
            </a:extLst>
          </p:cNvPr>
          <p:cNvSpPr>
            <a:spLocks noGrp="1"/>
          </p:cNvSpPr>
          <p:nvPr>
            <p:ph sz="half" idx="2"/>
          </p:nvPr>
        </p:nvSpPr>
        <p:spPr>
          <a:xfrm>
            <a:off x="592139" y="1352550"/>
            <a:ext cx="4510214" cy="4637088"/>
          </a:xfrm>
        </p:spPr>
        <p:txBody>
          <a:bodyPr/>
          <a:lstStyle/>
          <a:p>
            <a:r>
              <a:rPr lang="en-US" dirty="0"/>
              <a:t>Once you click on “Forgot User ID?”</a:t>
            </a:r>
          </a:p>
          <a:p>
            <a:r>
              <a:rPr lang="en-US" dirty="0"/>
              <a:t>A new window will open- follow prompts for Forgot User ID</a:t>
            </a:r>
          </a:p>
          <a:p>
            <a:r>
              <a:rPr lang="en-US" dirty="0"/>
              <a:t>To retrieve your user ID, enter the mobile phone number or email address associated with your account.</a:t>
            </a:r>
          </a:p>
        </p:txBody>
      </p:sp>
      <p:sp>
        <p:nvSpPr>
          <p:cNvPr id="6" name="Oval 5">
            <a:extLst>
              <a:ext uri="{FF2B5EF4-FFF2-40B4-BE49-F238E27FC236}">
                <a16:creationId xmlns:a16="http://schemas.microsoft.com/office/drawing/2014/main" id="{E059E3AC-29C0-F487-FEEE-D0184AE44336}"/>
              </a:ext>
            </a:extLst>
          </p:cNvPr>
          <p:cNvSpPr/>
          <p:nvPr/>
        </p:nvSpPr>
        <p:spPr>
          <a:xfrm>
            <a:off x="5468113" y="1084516"/>
            <a:ext cx="2898648" cy="37414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28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FC4FA-2CB4-FDF7-0EC0-2AFB2C1DE70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1A0E138-50F1-EA0A-D6DF-35B7361837FE}"/>
              </a:ext>
            </a:extLst>
          </p:cNvPr>
          <p:cNvSpPr>
            <a:spLocks noGrp="1"/>
          </p:cNvSpPr>
          <p:nvPr>
            <p:ph type="title"/>
          </p:nvPr>
        </p:nvSpPr>
        <p:spPr>
          <a:xfrm>
            <a:off x="838200" y="2584450"/>
            <a:ext cx="10515600" cy="1325563"/>
          </a:xfrm>
        </p:spPr>
        <p:txBody>
          <a:bodyPr/>
          <a:lstStyle/>
          <a:p>
            <a:pPr algn="ctr"/>
            <a:r>
              <a:rPr lang="en-US" dirty="0"/>
              <a:t>ADP Home Page</a:t>
            </a:r>
            <a:br>
              <a:rPr lang="en-US" dirty="0"/>
            </a:br>
            <a:r>
              <a:rPr lang="en-US" dirty="0"/>
              <a:t>Manager</a:t>
            </a:r>
          </a:p>
        </p:txBody>
      </p:sp>
    </p:spTree>
    <p:extLst>
      <p:ext uri="{BB962C8B-B14F-4D97-AF65-F5344CB8AC3E}">
        <p14:creationId xmlns:p14="http://schemas.microsoft.com/office/powerpoint/2010/main" val="197554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B59232-DEC2-505F-70C4-BA6E2B9DDE7B}"/>
              </a:ext>
            </a:extLst>
          </p:cNvPr>
          <p:cNvPicPr>
            <a:picLocks noChangeAspect="1"/>
          </p:cNvPicPr>
          <p:nvPr/>
        </p:nvPicPr>
        <p:blipFill>
          <a:blip r:embed="rId2"/>
          <a:stretch>
            <a:fillRect/>
          </a:stretch>
        </p:blipFill>
        <p:spPr>
          <a:xfrm>
            <a:off x="73152" y="201168"/>
            <a:ext cx="12015160" cy="6310802"/>
          </a:xfrm>
          <a:prstGeom prst="rect">
            <a:avLst/>
          </a:prstGeom>
        </p:spPr>
      </p:pic>
      <p:sp>
        <p:nvSpPr>
          <p:cNvPr id="5" name="TextBox 4">
            <a:extLst>
              <a:ext uri="{FF2B5EF4-FFF2-40B4-BE49-F238E27FC236}">
                <a16:creationId xmlns:a16="http://schemas.microsoft.com/office/drawing/2014/main" id="{C5E85A9D-832E-B17A-8642-B1223798A221}"/>
              </a:ext>
            </a:extLst>
          </p:cNvPr>
          <p:cNvSpPr txBox="1"/>
          <p:nvPr/>
        </p:nvSpPr>
        <p:spPr>
          <a:xfrm>
            <a:off x="4434840" y="1852345"/>
            <a:ext cx="7397496" cy="923330"/>
          </a:xfrm>
          <a:prstGeom prst="rect">
            <a:avLst/>
          </a:prstGeom>
          <a:solidFill>
            <a:srgbClr val="92D050"/>
          </a:solidFill>
        </p:spPr>
        <p:txBody>
          <a:bodyPr wrap="square" rtlCol="0">
            <a:spAutoFit/>
          </a:bodyPr>
          <a:lstStyle/>
          <a:p>
            <a:r>
              <a:rPr lang="en-US" dirty="0"/>
              <a:t>Depending on your access, the tabs on your screen may look different.</a:t>
            </a:r>
          </a:p>
          <a:p>
            <a:r>
              <a:rPr lang="en-US" dirty="0"/>
              <a:t>To view your team information, click the tab “My Team” to view your own information click the tab “Myself”</a:t>
            </a:r>
          </a:p>
        </p:txBody>
      </p:sp>
      <p:sp>
        <p:nvSpPr>
          <p:cNvPr id="9" name="Arrow: Up 8">
            <a:extLst>
              <a:ext uri="{FF2B5EF4-FFF2-40B4-BE49-F238E27FC236}">
                <a16:creationId xmlns:a16="http://schemas.microsoft.com/office/drawing/2014/main" id="{66066219-6B35-D0B6-F998-C5B434B75913}"/>
              </a:ext>
            </a:extLst>
          </p:cNvPr>
          <p:cNvSpPr/>
          <p:nvPr/>
        </p:nvSpPr>
        <p:spPr>
          <a:xfrm>
            <a:off x="1737360" y="2185416"/>
            <a:ext cx="384048" cy="420624"/>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3F98A21F-75C6-4923-8E45-07C0BAFBD0D1}"/>
              </a:ext>
            </a:extLst>
          </p:cNvPr>
          <p:cNvSpPr/>
          <p:nvPr/>
        </p:nvSpPr>
        <p:spPr>
          <a:xfrm>
            <a:off x="2511552" y="2185416"/>
            <a:ext cx="384048" cy="420624"/>
          </a:xfrm>
          <a:prstGeom prst="upArrow">
            <a:avLst/>
          </a:prstGeom>
          <a:solidFill>
            <a:schemeClr val="accent1">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743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B361-5E28-4E2A-4520-FC076DCC3D3E}"/>
              </a:ext>
            </a:extLst>
          </p:cNvPr>
          <p:cNvSpPr>
            <a:spLocks noGrp="1"/>
          </p:cNvSpPr>
          <p:nvPr>
            <p:ph type="title"/>
          </p:nvPr>
        </p:nvSpPr>
        <p:spPr>
          <a:xfrm>
            <a:off x="929640" y="2477389"/>
            <a:ext cx="10515600" cy="1325563"/>
          </a:xfrm>
        </p:spPr>
        <p:txBody>
          <a:bodyPr/>
          <a:lstStyle/>
          <a:p>
            <a:pPr algn="ctr"/>
            <a:r>
              <a:rPr lang="en-US" dirty="0"/>
              <a:t>To View the Recruitment Dashboard</a:t>
            </a:r>
          </a:p>
        </p:txBody>
      </p:sp>
    </p:spTree>
    <p:extLst>
      <p:ext uri="{BB962C8B-B14F-4D97-AF65-F5344CB8AC3E}">
        <p14:creationId xmlns:p14="http://schemas.microsoft.com/office/powerpoint/2010/main" val="70882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9B325B-88BC-9939-8216-AC2A3553DE9D}"/>
              </a:ext>
            </a:extLst>
          </p:cNvPr>
          <p:cNvPicPr>
            <a:picLocks noChangeAspect="1"/>
          </p:cNvPicPr>
          <p:nvPr/>
        </p:nvPicPr>
        <p:blipFill>
          <a:blip r:embed="rId2"/>
          <a:stretch>
            <a:fillRect/>
          </a:stretch>
        </p:blipFill>
        <p:spPr>
          <a:xfrm>
            <a:off x="266699" y="218498"/>
            <a:ext cx="11172825" cy="4858327"/>
          </a:xfrm>
          <a:prstGeom prst="rect">
            <a:avLst/>
          </a:prstGeom>
        </p:spPr>
      </p:pic>
      <p:sp>
        <p:nvSpPr>
          <p:cNvPr id="5" name="TextBox 4">
            <a:extLst>
              <a:ext uri="{FF2B5EF4-FFF2-40B4-BE49-F238E27FC236}">
                <a16:creationId xmlns:a16="http://schemas.microsoft.com/office/drawing/2014/main" id="{39EFEF0A-505B-E369-CE43-42A990C4DFEB}"/>
              </a:ext>
            </a:extLst>
          </p:cNvPr>
          <p:cNvSpPr txBox="1"/>
          <p:nvPr/>
        </p:nvSpPr>
        <p:spPr>
          <a:xfrm>
            <a:off x="1205865" y="1280845"/>
            <a:ext cx="7397496" cy="923330"/>
          </a:xfrm>
          <a:prstGeom prst="rect">
            <a:avLst/>
          </a:prstGeom>
          <a:solidFill>
            <a:srgbClr val="92D050"/>
          </a:solidFill>
        </p:spPr>
        <p:txBody>
          <a:bodyPr wrap="square" rtlCol="0">
            <a:spAutoFit/>
          </a:bodyPr>
          <a:lstStyle/>
          <a:p>
            <a:pPr marL="342900" indent="-342900">
              <a:buFont typeface="+mj-lt"/>
              <a:buAutoNum type="arabicPeriod"/>
            </a:pPr>
            <a:r>
              <a:rPr lang="en-US" dirty="0"/>
              <a:t>Click the tab “My Team” to view the menu options.</a:t>
            </a:r>
          </a:p>
          <a:p>
            <a:pPr marL="342900" indent="-342900">
              <a:buFont typeface="+mj-lt"/>
              <a:buAutoNum type="arabicPeriod"/>
            </a:pPr>
            <a:r>
              <a:rPr lang="en-US" dirty="0"/>
              <a:t>Navigate to the section call Talent</a:t>
            </a:r>
          </a:p>
          <a:p>
            <a:pPr marL="342900" indent="-342900">
              <a:buFont typeface="+mj-lt"/>
              <a:buAutoNum type="arabicPeriod"/>
            </a:pPr>
            <a:r>
              <a:rPr lang="en-US" dirty="0"/>
              <a:t>From the Talent menu, select Recruitment</a:t>
            </a:r>
          </a:p>
        </p:txBody>
      </p:sp>
      <p:cxnSp>
        <p:nvCxnSpPr>
          <p:cNvPr id="11" name="Straight Arrow Connector 10">
            <a:extLst>
              <a:ext uri="{FF2B5EF4-FFF2-40B4-BE49-F238E27FC236}">
                <a16:creationId xmlns:a16="http://schemas.microsoft.com/office/drawing/2014/main" id="{DAE7CBFC-C7AC-23C3-2EBB-4FCFB401FA86}"/>
              </a:ext>
            </a:extLst>
          </p:cNvPr>
          <p:cNvCxnSpPr/>
          <p:nvPr/>
        </p:nvCxnSpPr>
        <p:spPr>
          <a:xfrm flipV="1">
            <a:off x="1376218" y="923636"/>
            <a:ext cx="471055" cy="4248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9B1834E-CAFD-7AD3-0224-FD66CCBAE228}"/>
              </a:ext>
            </a:extLst>
          </p:cNvPr>
          <p:cNvCxnSpPr/>
          <p:nvPr/>
        </p:nvCxnSpPr>
        <p:spPr>
          <a:xfrm flipV="1">
            <a:off x="4941455" y="1080655"/>
            <a:ext cx="4221018" cy="748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62988B1-3FCA-6D37-1A83-43B9E6AF7703}"/>
              </a:ext>
            </a:extLst>
          </p:cNvPr>
          <p:cNvCxnSpPr/>
          <p:nvPr/>
        </p:nvCxnSpPr>
        <p:spPr>
          <a:xfrm flipV="1">
            <a:off x="5800436" y="1280845"/>
            <a:ext cx="3500582" cy="788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230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391</TotalTime>
  <Words>764</Words>
  <Application>Microsoft Office PowerPoint</Application>
  <PresentationFormat>Widescreen</PresentationFormat>
  <Paragraphs>79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Navigating ADP Recruitment</vt:lpstr>
      <vt:lpstr>ADP Login</vt:lpstr>
      <vt:lpstr>PowerPoint Presentation</vt:lpstr>
      <vt:lpstr>PowerPoint Presentation</vt:lpstr>
      <vt:lpstr>PowerPoint Presentation</vt:lpstr>
      <vt:lpstr>ADP Home Page Manager</vt:lpstr>
      <vt:lpstr>PowerPoint Presentation</vt:lpstr>
      <vt:lpstr>To View the Recruitment Dashboard</vt:lpstr>
      <vt:lpstr>PowerPoint Presentation</vt:lpstr>
      <vt:lpstr>PowerPoint Presentation</vt:lpstr>
      <vt:lpstr>PowerPoint Presentation</vt:lpstr>
      <vt:lpstr>PowerPoint Presentation</vt:lpstr>
      <vt:lpstr>PowerPoint Presentation</vt:lpstr>
      <vt:lpstr>PowerPoint Presentation</vt:lpstr>
      <vt:lpstr>Useful Information</vt:lpstr>
      <vt:lpstr>What to do with the candidate applications/resumes?</vt:lpstr>
      <vt:lpstr>Where are candidates sourced from?</vt:lpstr>
      <vt:lpstr>Can I post my open position to my network or other job boards?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Benitez, Jacqueline</dc:creator>
  <cp:lastModifiedBy>Benitez, Jacqueline</cp:lastModifiedBy>
  <cp:revision>8</cp:revision>
  <dcterms:created xsi:type="dcterms:W3CDTF">2026-04-09T19:36:41Z</dcterms:created>
  <dcterms:modified xsi:type="dcterms:W3CDTF">2026-06-18T16:51:02Z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dee603-0001-4639-81f8-0608a53322f1_Enabled">
    <vt:lpwstr>true</vt:lpwstr>
  </property>
  <property fmtid="{D5CDD505-2E9C-101B-9397-08002B2CF9AE}" pid="3" name="MSIP_Label_f2dee603-0001-4639-81f8-0608a53322f1_SetDate">
    <vt:lpwstr>2026-04-09T20:50:34Z</vt:lpwstr>
  </property>
  <property fmtid="{D5CDD505-2E9C-101B-9397-08002B2CF9AE}" pid="4" name="MSIP_Label_f2dee603-0001-4639-81f8-0608a53322f1_Method">
    <vt:lpwstr>Standard</vt:lpwstr>
  </property>
  <property fmtid="{D5CDD505-2E9C-101B-9397-08002B2CF9AE}" pid="5" name="MSIP_Label_f2dee603-0001-4639-81f8-0608a53322f1_Name">
    <vt:lpwstr>defa4170-0d19-0005-0004-bc88714345d2</vt:lpwstr>
  </property>
  <property fmtid="{D5CDD505-2E9C-101B-9397-08002B2CF9AE}" pid="6" name="MSIP_Label_f2dee603-0001-4639-81f8-0608a53322f1_SiteId">
    <vt:lpwstr>b4478c05-3dd9-4e06-a7fb-5dcf72bd44ee</vt:lpwstr>
  </property>
  <property fmtid="{D5CDD505-2E9C-101B-9397-08002B2CF9AE}" pid="7" name="MSIP_Label_f2dee603-0001-4639-81f8-0608a53322f1_ActionId">
    <vt:lpwstr>d4dd7074-61c5-485b-9e9d-d5616f2af079</vt:lpwstr>
  </property>
  <property fmtid="{D5CDD505-2E9C-101B-9397-08002B2CF9AE}" pid="8" name="MSIP_Label_f2dee603-0001-4639-81f8-0608a53322f1_ContentBits">
    <vt:lpwstr>0</vt:lpwstr>
  </property>
  <property fmtid="{D5CDD505-2E9C-101B-9397-08002B2CF9AE}" pid="9" name="MSIP_Label_f2dee603-0001-4639-81f8-0608a53322f1_Tag">
    <vt:lpwstr>10, 3, 0, 1</vt:lpwstr>
  </property>
</Properties>
</file>